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1" r:id="rId7"/>
    <p:sldId id="263" r:id="rId8"/>
    <p:sldId id="268" r:id="rId9"/>
    <p:sldId id="282" r:id="rId10"/>
    <p:sldId id="264" r:id="rId11"/>
    <p:sldId id="265" r:id="rId12"/>
    <p:sldId id="266" r:id="rId13"/>
    <p:sldId id="281" r:id="rId14"/>
    <p:sldId id="267" r:id="rId15"/>
    <p:sldId id="269" r:id="rId16"/>
    <p:sldId id="270" r:id="rId17"/>
    <p:sldId id="283"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Arkusz_programu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l-PL"/>
  <c:chart>
    <c:autoTitleDeleted val="1"/>
    <c:view3D>
      <c:rAngAx val="1"/>
    </c:view3D>
    <c:plotArea>
      <c:layout/>
      <c:bar3DChart>
        <c:barDir val="col"/>
        <c:grouping val="clustered"/>
        <c:ser>
          <c:idx val="0"/>
          <c:order val="0"/>
          <c:tx>
            <c:strRef>
              <c:f>Arkusz1!$B$1</c:f>
              <c:strCache>
                <c:ptCount val="1"/>
                <c:pt idx="0">
                  <c:v>sprawcy</c:v>
                </c:pt>
              </c:strCache>
            </c:strRef>
          </c:tx>
          <c:dLbls>
            <c:dLbl>
              <c:idx val="0"/>
              <c:layout>
                <c:manualLayout>
                  <c:x val="-3.0864197530864204E-3"/>
                  <c:y val="0.31427565802018265"/>
                </c:manualLayout>
              </c:layout>
              <c:spPr/>
              <c:txPr>
                <a:bodyPr/>
                <a:lstStyle/>
                <a:p>
                  <a:pPr>
                    <a:defRPr b="1">
                      <a:solidFill>
                        <a:schemeClr val="bg1"/>
                      </a:solidFill>
                    </a:defRPr>
                  </a:pPr>
                  <a:endParaRPr lang="pl-PL"/>
                </a:p>
              </c:txPr>
              <c:showVal val="1"/>
            </c:dLbl>
            <c:dLbl>
              <c:idx val="1"/>
              <c:layout>
                <c:manualLayout>
                  <c:x val="6.17283950617284E-3"/>
                  <c:y val="7.01508165223622E-2"/>
                </c:manualLayout>
              </c:layout>
              <c:spPr/>
              <c:txPr>
                <a:bodyPr/>
                <a:lstStyle/>
                <a:p>
                  <a:pPr>
                    <a:defRPr b="1">
                      <a:solidFill>
                        <a:schemeClr val="bg1"/>
                      </a:solidFill>
                    </a:defRPr>
                  </a:pPr>
                  <a:endParaRPr lang="pl-PL"/>
                </a:p>
              </c:txPr>
              <c:showVal val="1"/>
            </c:dLbl>
            <c:dLbl>
              <c:idx val="2"/>
              <c:layout>
                <c:manualLayout>
                  <c:x val="3.0864197530864204E-3"/>
                  <c:y val="0.20764641690619218"/>
                </c:manualLayout>
              </c:layout>
              <c:spPr/>
              <c:txPr>
                <a:bodyPr/>
                <a:lstStyle/>
                <a:p>
                  <a:pPr>
                    <a:defRPr b="1">
                      <a:solidFill>
                        <a:schemeClr val="bg1"/>
                      </a:solidFill>
                    </a:defRPr>
                  </a:pPr>
                  <a:endParaRPr lang="pl-PL"/>
                </a:p>
              </c:txPr>
              <c:showVal val="1"/>
            </c:dLbl>
            <c:delete val="1"/>
          </c:dLbls>
          <c:cat>
            <c:strRef>
              <c:f>Arkusz1!$A$2:$A$4</c:f>
              <c:strCache>
                <c:ptCount val="3"/>
                <c:pt idx="0">
                  <c:v>przewieziono do SOIK DONONiB </c:v>
                </c:pt>
                <c:pt idx="1">
                  <c:v>przewieziono do PDOZ</c:v>
                </c:pt>
                <c:pt idx="2">
                  <c:v>pozostali w miejscu zamieszkania</c:v>
                </c:pt>
              </c:strCache>
            </c:strRef>
          </c:cat>
          <c:val>
            <c:numRef>
              <c:f>Arkusz1!$B$2:$B$4</c:f>
              <c:numCache>
                <c:formatCode>General</c:formatCode>
                <c:ptCount val="3"/>
                <c:pt idx="0">
                  <c:v>44</c:v>
                </c:pt>
                <c:pt idx="1">
                  <c:v>4</c:v>
                </c:pt>
                <c:pt idx="2">
                  <c:v>31</c:v>
                </c:pt>
              </c:numCache>
            </c:numRef>
          </c:val>
        </c:ser>
        <c:dLbls/>
        <c:shape val="box"/>
        <c:axId val="127376000"/>
        <c:axId val="127558016"/>
        <c:axId val="0"/>
      </c:bar3DChart>
      <c:catAx>
        <c:axId val="127376000"/>
        <c:scaling>
          <c:orientation val="minMax"/>
        </c:scaling>
        <c:axPos val="b"/>
        <c:tickLblPos val="nextTo"/>
        <c:crossAx val="127558016"/>
        <c:crosses val="autoZero"/>
        <c:auto val="1"/>
        <c:lblAlgn val="ctr"/>
        <c:lblOffset val="100"/>
      </c:catAx>
      <c:valAx>
        <c:axId val="127558016"/>
        <c:scaling>
          <c:orientation val="minMax"/>
        </c:scaling>
        <c:axPos val="l"/>
        <c:majorGridlines/>
        <c:numFmt formatCode="General" sourceLinked="1"/>
        <c:tickLblPos val="nextTo"/>
        <c:crossAx val="127376000"/>
        <c:crosses val="autoZero"/>
        <c:crossBetween val="between"/>
      </c:valAx>
    </c:plotArea>
    <c:plotVisOnly val="1"/>
    <c:dispBlanksAs val="gap"/>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l-PL"/>
  <c:chart>
    <c:autoTitleDeleted val="1"/>
    <c:view3D>
      <c:rotX val="30"/>
      <c:perspective val="30"/>
    </c:view3D>
    <c:plotArea>
      <c:layout>
        <c:manualLayout>
          <c:layoutTarget val="inner"/>
          <c:xMode val="edge"/>
          <c:yMode val="edge"/>
          <c:x val="0.1250920036662593"/>
          <c:y val="8.2293044880534904E-4"/>
          <c:w val="0.77653450211881225"/>
          <c:h val="0.91900922666151874"/>
        </c:manualLayout>
      </c:layout>
      <c:pie3DChart>
        <c:varyColors val="1"/>
        <c:ser>
          <c:idx val="0"/>
          <c:order val="0"/>
          <c:tx>
            <c:strRef>
              <c:f>Arkusz1!$B$1</c:f>
              <c:strCache>
                <c:ptCount val="1"/>
                <c:pt idx="0">
                  <c:v>Ilość sporządzonych niebieskich kart w okresie 11 miesięcy 2011 r.</c:v>
                </c:pt>
              </c:strCache>
            </c:strRef>
          </c:tx>
          <c:explosion val="25"/>
          <c:dPt>
            <c:idx val="0"/>
            <c:explosion val="47"/>
          </c:dPt>
          <c:dLbls>
            <c:txPr>
              <a:bodyPr/>
              <a:lstStyle/>
              <a:p>
                <a:pPr>
                  <a:defRPr b="1">
                    <a:solidFill>
                      <a:schemeClr val="bg1"/>
                    </a:solidFill>
                  </a:defRPr>
                </a:pPr>
                <a:endParaRPr lang="pl-PL"/>
              </a:p>
            </c:txPr>
            <c:showVal val="1"/>
            <c:showLeaderLines val="1"/>
          </c:dLbls>
          <c:cat>
            <c:strRef>
              <c:f>Arkusz1!$A$2:$A$3</c:f>
              <c:strCache>
                <c:ptCount val="2"/>
                <c:pt idx="0">
                  <c:v>na miejscu interwencji</c:v>
                </c:pt>
                <c:pt idx="1">
                  <c:v>zgłoszenie osobiste</c:v>
                </c:pt>
              </c:strCache>
            </c:strRef>
          </c:cat>
          <c:val>
            <c:numRef>
              <c:f>Arkusz1!$B$2:$B$3</c:f>
              <c:numCache>
                <c:formatCode>General</c:formatCode>
                <c:ptCount val="2"/>
                <c:pt idx="0">
                  <c:v>131</c:v>
                </c:pt>
                <c:pt idx="1">
                  <c:v>49</c:v>
                </c:pt>
              </c:numCache>
            </c:numRef>
          </c:val>
        </c:ser>
        <c:dLbls/>
      </c:pie3DChart>
    </c:plotArea>
    <c:legend>
      <c:legendPos val="r"/>
      <c:layout>
        <c:manualLayout>
          <c:xMode val="edge"/>
          <c:yMode val="edge"/>
          <c:x val="6.1411579268970097E-2"/>
          <c:y val="0.78733282822855744"/>
          <c:w val="0.29924973614042877"/>
          <c:h val="0.12808166913752508"/>
        </c:manualLayout>
      </c:layout>
      <c:txPr>
        <a:bodyPr/>
        <a:lstStyle/>
        <a:p>
          <a:pPr>
            <a:defRPr b="1"/>
          </a:pPr>
          <a:endParaRPr lang="pl-PL"/>
        </a:p>
      </c:txPr>
    </c:legend>
    <c:plotVisOnly val="1"/>
    <c:dispBlanksAs val="zero"/>
  </c:chart>
  <c:txPr>
    <a:bodyPr/>
    <a:lstStyle/>
    <a:p>
      <a:pPr>
        <a:defRPr sz="1800"/>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l-PL"/>
  <c:chart>
    <c:autoTitleDeleted val="1"/>
    <c:view3D>
      <c:rAngAx val="1"/>
    </c:view3D>
    <c:plotArea>
      <c:layout/>
      <c:bar3DChart>
        <c:barDir val="col"/>
        <c:grouping val="clustered"/>
        <c:ser>
          <c:idx val="0"/>
          <c:order val="0"/>
          <c:tx>
            <c:strRef>
              <c:f>Arkusz1!$B$1</c:f>
              <c:strCache>
                <c:ptCount val="1"/>
                <c:pt idx="0">
                  <c:v>Kolumna1</c:v>
                </c:pt>
              </c:strCache>
            </c:strRef>
          </c:tx>
          <c:dLbls>
            <c:dLbl>
              <c:idx val="0"/>
              <c:layout>
                <c:manualLayout>
                  <c:x val="0"/>
                  <c:y val="0.20203435158440325"/>
                </c:manualLayout>
              </c:layout>
              <c:showVal val="1"/>
            </c:dLbl>
            <c:dLbl>
              <c:idx val="1"/>
              <c:layout>
                <c:manualLayout>
                  <c:x val="6.1728395061728392E-3"/>
                  <c:y val="7.5762881844151198E-2"/>
                </c:manualLayout>
              </c:layout>
              <c:showVal val="1"/>
            </c:dLbl>
            <c:dLbl>
              <c:idx val="2"/>
              <c:layout>
                <c:manualLayout>
                  <c:x val="-4.6296296296296302E-3"/>
                  <c:y val="0.24131880883692602"/>
                </c:manualLayout>
              </c:layout>
              <c:showVal val="1"/>
            </c:dLbl>
            <c:dLbl>
              <c:idx val="3"/>
              <c:layout>
                <c:manualLayout>
                  <c:x val="3.08641975308642E-3"/>
                  <c:y val="5.892668587878426E-2"/>
                </c:manualLayout>
              </c:layout>
              <c:showVal val="1"/>
            </c:dLbl>
            <c:txPr>
              <a:bodyPr/>
              <a:lstStyle/>
              <a:p>
                <a:pPr>
                  <a:defRPr b="1">
                    <a:solidFill>
                      <a:schemeClr val="bg1"/>
                    </a:solidFill>
                  </a:defRPr>
                </a:pPr>
                <a:endParaRPr lang="pl-PL"/>
              </a:p>
            </c:txPr>
            <c:showVal val="1"/>
          </c:dLbls>
          <c:cat>
            <c:strRef>
              <c:f>Arkusz1!$A$2:$A$5</c:f>
              <c:strCache>
                <c:ptCount val="4"/>
                <c:pt idx="0">
                  <c:v>MOPS</c:v>
                </c:pt>
                <c:pt idx="1">
                  <c:v>KRPA</c:v>
                </c:pt>
                <c:pt idx="2">
                  <c:v>SOIK</c:v>
                </c:pt>
                <c:pt idx="3">
                  <c:v>Sąd Rejonowy Wydz. III Rodzinny i Nieletnich</c:v>
                </c:pt>
              </c:strCache>
            </c:strRef>
          </c:cat>
          <c:val>
            <c:numRef>
              <c:f>Arkusz1!$B$2:$B$5</c:f>
              <c:numCache>
                <c:formatCode>General</c:formatCode>
                <c:ptCount val="4"/>
                <c:pt idx="0">
                  <c:v>120</c:v>
                </c:pt>
                <c:pt idx="1">
                  <c:v>23</c:v>
                </c:pt>
                <c:pt idx="2">
                  <c:v>132</c:v>
                </c:pt>
                <c:pt idx="3">
                  <c:v>13</c:v>
                </c:pt>
              </c:numCache>
            </c:numRef>
          </c:val>
        </c:ser>
        <c:dLbls/>
        <c:shape val="box"/>
        <c:axId val="122437632"/>
        <c:axId val="122439168"/>
        <c:axId val="0"/>
      </c:bar3DChart>
      <c:catAx>
        <c:axId val="122437632"/>
        <c:scaling>
          <c:orientation val="minMax"/>
        </c:scaling>
        <c:axPos val="b"/>
        <c:tickLblPos val="nextTo"/>
        <c:crossAx val="122439168"/>
        <c:crosses val="autoZero"/>
        <c:auto val="1"/>
        <c:lblAlgn val="ctr"/>
        <c:lblOffset val="100"/>
      </c:catAx>
      <c:valAx>
        <c:axId val="122439168"/>
        <c:scaling>
          <c:orientation val="minMax"/>
        </c:scaling>
        <c:axPos val="l"/>
        <c:majorGridlines/>
        <c:numFmt formatCode="General" sourceLinked="1"/>
        <c:tickLblPos val="nextTo"/>
        <c:crossAx val="122437632"/>
        <c:crosses val="autoZero"/>
        <c:crossBetween val="between"/>
      </c:valAx>
    </c:plotArea>
    <c:plotVisOnly val="1"/>
    <c:dispBlanksAs val="gap"/>
  </c:chart>
  <c:txPr>
    <a:bodyPr/>
    <a:lstStyle/>
    <a:p>
      <a:pPr>
        <a:defRPr sz="1800"/>
      </a:pPr>
      <a:endParaRPr lang="pl-PL"/>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2011-12-12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2011-12-12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228212" y="197991"/>
            <a:ext cx="2228981" cy="2232247"/>
            <a:chOff x="622" y="515"/>
            <a:chExt cx="2730" cy="2734"/>
          </a:xfrm>
          <a:effectLst>
            <a:outerShdw blurRad="50800" dist="50800" dir="5400000" algn="ctr" rotWithShape="0">
              <a:srgbClr val="000000">
                <a:alpha val="12000"/>
              </a:srgbClr>
            </a:outerShdw>
          </a:effectLst>
        </p:grpSpPr>
        <p:sp>
          <p:nvSpPr>
            <p:cNvPr id="8" name="AutoShape 5"/>
            <p:cNvSpPr>
              <a:spLocks noChangeAspect="1" noChangeArrowheads="1" noTextEdit="1"/>
            </p:cNvSpPr>
            <p:nvPr/>
          </p:nvSpPr>
          <p:spPr bwMode="auto">
            <a:xfrm>
              <a:off x="622" y="515"/>
              <a:ext cx="2730" cy="2734"/>
            </a:xfrm>
            <a:prstGeom prst="rect">
              <a:avLst/>
            </a:prstGeom>
            <a:solidFill>
              <a:srgbClr val="FFFFFF">
                <a:alpha val="0"/>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pl-PL"/>
            </a:p>
          </p:txBody>
        </p:sp>
        <p:pic>
          <p:nvPicPr>
            <p:cNvPr id="9"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22" y="515"/>
              <a:ext cx="2734" cy="2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ytuł 1"/>
          <p:cNvSpPr>
            <a:spLocks noGrp="1"/>
          </p:cNvSpPr>
          <p:nvPr>
            <p:ph type="title"/>
          </p:nvPr>
        </p:nvSpPr>
        <p:spPr>
          <a:xfrm>
            <a:off x="0" y="1844824"/>
            <a:ext cx="9144000" cy="3672408"/>
          </a:xfrm>
          <a:noFill/>
          <a:ln>
            <a:solidFill>
              <a:schemeClr val="tx2">
                <a:lumMod val="20000"/>
                <a:lumOff val="80000"/>
              </a:schemeClr>
            </a:solidFill>
          </a:ln>
          <a:effectLst>
            <a:softEdge rad="63500"/>
          </a:effectLst>
        </p:spPr>
        <p:txBody>
          <a:bodyPr>
            <a:normAutofit fontScale="90000"/>
          </a:bodyPr>
          <a:lstStyle/>
          <a:p>
            <a:r>
              <a:rPr lang="pl-PL" sz="3600" dirty="0" smtClean="0"/>
              <a:t/>
            </a:r>
            <a:br>
              <a:rPr lang="pl-PL" sz="3600" dirty="0" smtClean="0"/>
            </a:br>
            <a:r>
              <a:rPr lang="pl-PL" sz="3600" dirty="0" smtClean="0"/>
              <a:t/>
            </a:r>
            <a:br>
              <a:rPr lang="pl-PL" sz="3600" dirty="0" smtClean="0"/>
            </a:br>
            <a:r>
              <a:rPr lang="pl-PL" sz="3600" dirty="0" smtClean="0"/>
              <a:t/>
            </a:r>
            <a:br>
              <a:rPr lang="pl-PL" sz="3600" dirty="0" smtClean="0"/>
            </a:br>
            <a:r>
              <a:rPr lang="pl-PL" sz="3600" b="1" dirty="0" smtClean="0">
                <a:latin typeface="Arial Black" pitchFamily="34" charset="0"/>
                <a:ea typeface="Arial Unicode MS" pitchFamily="34" charset="-128"/>
                <a:cs typeface="Aharoni" pitchFamily="2" charset="-79"/>
              </a:rPr>
              <a:t> </a:t>
            </a:r>
            <a:br>
              <a:rPr lang="pl-PL" sz="3600" b="1" dirty="0" smtClean="0">
                <a:latin typeface="Arial Black" pitchFamily="34" charset="0"/>
                <a:ea typeface="Arial Unicode MS" pitchFamily="34" charset="-128"/>
                <a:cs typeface="Aharoni" pitchFamily="2" charset="-79"/>
              </a:rPr>
            </a:br>
            <a:r>
              <a:rPr lang="pl-PL" sz="3600" b="1" dirty="0">
                <a:latin typeface="Arial Black" pitchFamily="34" charset="0"/>
                <a:ea typeface="Arial Unicode MS" pitchFamily="34" charset="-128"/>
                <a:cs typeface="Aharoni" pitchFamily="2" charset="-79"/>
              </a:rPr>
              <a:t/>
            </a:r>
            <a:br>
              <a:rPr lang="pl-PL" sz="3600" b="1" dirty="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REALIZACJA ZADAŃ W ZAKRESIE </a:t>
            </a:r>
            <a:br>
              <a:rPr lang="pl-PL" sz="3600" b="1" dirty="0" smtClean="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PRZECIWDZIAŁANIA PRZEMOCY </a:t>
            </a:r>
            <a:br>
              <a:rPr lang="pl-PL" sz="3600" b="1" dirty="0" smtClean="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W RODZINIE PRZEZ </a:t>
            </a:r>
            <a:br>
              <a:rPr lang="pl-PL" sz="3600" b="1" dirty="0" smtClean="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KOMENDĘ MIEJSKĄ POLICJI</a:t>
            </a:r>
            <a:br>
              <a:rPr lang="pl-PL" sz="3600" b="1" dirty="0" smtClean="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 W NOWYM SĄCZU</a:t>
            </a:r>
            <a:br>
              <a:rPr lang="pl-PL" sz="3600" b="1" dirty="0" smtClean="0">
                <a:latin typeface="Arial Black" pitchFamily="34" charset="0"/>
                <a:ea typeface="Arial Unicode MS" pitchFamily="34" charset="-128"/>
                <a:cs typeface="Aharoni" pitchFamily="2" charset="-79"/>
              </a:rPr>
            </a:br>
            <a:r>
              <a:rPr lang="pl-PL" sz="3600" b="1" dirty="0" smtClean="0">
                <a:latin typeface="Arial Black" pitchFamily="34" charset="0"/>
                <a:ea typeface="Arial Unicode MS" pitchFamily="34" charset="-128"/>
                <a:cs typeface="Aharoni" pitchFamily="2" charset="-79"/>
              </a:rPr>
              <a:t/>
            </a:r>
            <a:br>
              <a:rPr lang="pl-PL" sz="3600" b="1" dirty="0" smtClean="0">
                <a:latin typeface="Arial Black" pitchFamily="34" charset="0"/>
                <a:ea typeface="Arial Unicode MS" pitchFamily="34" charset="-128"/>
                <a:cs typeface="Aharoni" pitchFamily="2" charset="-79"/>
              </a:rPr>
            </a:br>
            <a:r>
              <a:rPr lang="pl-PL" sz="3600" b="1" dirty="0">
                <a:latin typeface="Arial Black" pitchFamily="34" charset="0"/>
                <a:ea typeface="Arial Unicode MS" pitchFamily="34" charset="-128"/>
                <a:cs typeface="Aharoni" pitchFamily="2" charset="-79"/>
              </a:rPr>
              <a:t/>
            </a:r>
            <a:br>
              <a:rPr lang="pl-PL" sz="3600" b="1" dirty="0">
                <a:latin typeface="Arial Black" pitchFamily="34" charset="0"/>
                <a:ea typeface="Arial Unicode MS" pitchFamily="34" charset="-128"/>
                <a:cs typeface="Aharoni" pitchFamily="2" charset="-79"/>
              </a:rPr>
            </a:br>
            <a:r>
              <a:rPr lang="pl-PL" sz="3600" dirty="0">
                <a:latin typeface="Aharoni" pitchFamily="2" charset="-79"/>
                <a:cs typeface="Aharoni" pitchFamily="2" charset="-79"/>
              </a:rPr>
              <a:t/>
            </a:r>
            <a:br>
              <a:rPr lang="pl-PL" sz="3600" dirty="0">
                <a:latin typeface="Aharoni" pitchFamily="2" charset="-79"/>
                <a:cs typeface="Aharoni" pitchFamily="2" charset="-79"/>
              </a:rPr>
            </a:br>
            <a:r>
              <a:rPr lang="pl-PL" sz="3600" dirty="0" smtClean="0">
                <a:latin typeface="Aharoni" pitchFamily="2" charset="-79"/>
                <a:cs typeface="Aharoni" pitchFamily="2" charset="-79"/>
              </a:rPr>
              <a:t/>
            </a:r>
            <a:br>
              <a:rPr lang="pl-PL" sz="3600" dirty="0" smtClean="0">
                <a:latin typeface="Aharoni" pitchFamily="2" charset="-79"/>
                <a:cs typeface="Aharoni" pitchFamily="2" charset="-79"/>
              </a:rPr>
            </a:br>
            <a:endParaRPr lang="pl-PL" sz="1400" dirty="0">
              <a:latin typeface="Aharoni" pitchFamily="2" charset="-79"/>
              <a:cs typeface="Aharoni" pitchFamily="2" charset="-79"/>
            </a:endParaRPr>
          </a:p>
        </p:txBody>
      </p:sp>
      <p:sp>
        <p:nvSpPr>
          <p:cNvPr id="4" name="pole tekstowe 3"/>
          <p:cNvSpPr txBox="1"/>
          <p:nvPr/>
        </p:nvSpPr>
        <p:spPr>
          <a:xfrm>
            <a:off x="467544" y="5661248"/>
            <a:ext cx="1941557" cy="461665"/>
          </a:xfrm>
          <a:prstGeom prst="rect">
            <a:avLst/>
          </a:prstGeom>
          <a:noFill/>
        </p:spPr>
        <p:txBody>
          <a:bodyPr wrap="none" rtlCol="0">
            <a:spAutoFit/>
          </a:bodyPr>
          <a:lstStyle/>
          <a:p>
            <a:r>
              <a:rPr lang="pl-PL" sz="1200" dirty="0" smtClean="0">
                <a:latin typeface="Arial" pitchFamily="34" charset="0"/>
                <a:cs typeface="Arial" pitchFamily="34" charset="0"/>
              </a:rPr>
              <a:t>Opracowanie:</a:t>
            </a:r>
            <a:r>
              <a:rPr lang="pl-PL" sz="1200" dirty="0">
                <a:latin typeface="Arial" pitchFamily="34" charset="0"/>
                <a:cs typeface="Arial" pitchFamily="34" charset="0"/>
              </a:rPr>
              <a:t/>
            </a:r>
            <a:br>
              <a:rPr lang="pl-PL" sz="1200" dirty="0">
                <a:latin typeface="Arial" pitchFamily="34" charset="0"/>
                <a:cs typeface="Arial" pitchFamily="34" charset="0"/>
              </a:rPr>
            </a:br>
            <a:r>
              <a:rPr lang="pl-PL" sz="1200" dirty="0" err="1">
                <a:latin typeface="Arial" pitchFamily="34" charset="0"/>
                <a:cs typeface="Arial" pitchFamily="34" charset="0"/>
              </a:rPr>
              <a:t>asp</a:t>
            </a:r>
            <a:r>
              <a:rPr lang="pl-PL" sz="1200" dirty="0">
                <a:latin typeface="Arial" pitchFamily="34" charset="0"/>
                <a:cs typeface="Arial" pitchFamily="34" charset="0"/>
              </a:rPr>
              <a:t>. mgr Barbara Leśniak</a:t>
            </a:r>
            <a:endParaRPr lang="pl-PL" sz="1200" dirty="0"/>
          </a:p>
        </p:txBody>
      </p:sp>
    </p:spTree>
    <p:extLst>
      <p:ext uri="{BB962C8B-B14F-4D97-AF65-F5344CB8AC3E}">
        <p14:creationId xmlns:p14="http://schemas.microsoft.com/office/powerpoint/2010/main" xmlns="" val="253843151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fontScale="90000"/>
          </a:bodyPr>
          <a:lstStyle/>
          <a:p>
            <a:r>
              <a:rPr lang="pl-PL" sz="2800" b="1" dirty="0" smtClean="0"/>
              <a:t>DZIAŁANIA PREWENCYJNE - PROCEDURA </a:t>
            </a:r>
            <a:r>
              <a:rPr lang="pl-PL" sz="2800" b="1" dirty="0"/>
              <a:t>NIEBIESKIEJ KARTY </a:t>
            </a:r>
            <a:br>
              <a:rPr lang="pl-PL" sz="2800" b="1" dirty="0"/>
            </a:br>
            <a:endParaRPr lang="pl-PL" sz="2800" b="1"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algn="ctr">
              <a:buNone/>
              <a:defRPr/>
            </a:pPr>
            <a:endParaRPr lang="pl-PL" sz="2400" b="1" dirty="0" smtClean="0"/>
          </a:p>
          <a:p>
            <a:pPr algn="just">
              <a:buNone/>
              <a:defRPr/>
            </a:pPr>
            <a:r>
              <a:rPr lang="pl-PL" sz="2400" dirty="0" smtClean="0"/>
              <a:t>	Policjanci </a:t>
            </a:r>
            <a:r>
              <a:rPr lang="pl-PL" sz="2400" dirty="0"/>
              <a:t>wezwani na miejsce interwencji </a:t>
            </a:r>
            <a:r>
              <a:rPr lang="pl-PL" sz="2400" dirty="0" smtClean="0"/>
              <a:t>domowej, po stwierdzeniu, że interwencja dotyczy przemocy w rodzinie </a:t>
            </a:r>
            <a:r>
              <a:rPr lang="pl-PL" sz="2400" dirty="0"/>
              <a:t>mają obowiązek wypełnić formularz Niebieska Karta A</a:t>
            </a:r>
            <a:r>
              <a:rPr lang="pl-PL" sz="2400" dirty="0" smtClean="0"/>
              <a:t>.</a:t>
            </a:r>
          </a:p>
          <a:p>
            <a:pPr algn="just">
              <a:buNone/>
              <a:defRPr/>
            </a:pPr>
            <a:endParaRPr lang="pl-PL" sz="2400" dirty="0"/>
          </a:p>
          <a:p>
            <a:pPr algn="just">
              <a:buNone/>
              <a:defRPr/>
            </a:pPr>
            <a:r>
              <a:rPr lang="pl-PL" sz="2400" b="1" i="1" dirty="0" smtClean="0"/>
              <a:t>	Interwencja </a:t>
            </a:r>
            <a:r>
              <a:rPr lang="pl-PL" sz="2400" b="1" i="1" dirty="0"/>
              <a:t>domowa wobec przemocy w rodzinie -</a:t>
            </a:r>
            <a:r>
              <a:rPr lang="pl-PL" sz="2400" i="1" dirty="0"/>
              <a:t>  interwencja podejmowana w sytuacji uzasadnionego podejrzenia zaistnienia przemocy w </a:t>
            </a:r>
            <a:r>
              <a:rPr lang="pl-PL" sz="2400" i="1" dirty="0" smtClean="0"/>
              <a:t>rodzinie.</a:t>
            </a:r>
          </a:p>
          <a:p>
            <a:pPr algn="just">
              <a:buNone/>
              <a:defRPr/>
            </a:pPr>
            <a:endParaRPr lang="pl-PL" sz="2400" dirty="0"/>
          </a:p>
          <a:p>
            <a:endParaRPr lang="pl-PL" dirty="0"/>
          </a:p>
        </p:txBody>
      </p:sp>
    </p:spTree>
    <p:extLst>
      <p:ext uri="{BB962C8B-B14F-4D97-AF65-F5344CB8AC3E}">
        <p14:creationId xmlns:p14="http://schemas.microsoft.com/office/powerpoint/2010/main" xmlns="" val="420972226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fontScale="90000"/>
          </a:bodyPr>
          <a:lstStyle/>
          <a:p>
            <a:r>
              <a:rPr lang="pl-PL" sz="2700" b="1" dirty="0"/>
              <a:t>DZIAŁANIA PREWENCYJNE - PROCEDURA NIEBIESKIEJ KARTY </a:t>
            </a:r>
            <a:r>
              <a:rPr lang="pl-PL" b="1" dirty="0"/>
              <a:t/>
            </a:r>
            <a:br>
              <a:rPr lang="pl-PL" b="1" dirty="0"/>
            </a:br>
            <a:endParaRPr lang="pl-PL" dirty="0"/>
          </a:p>
        </p:txBody>
      </p:sp>
      <p:sp>
        <p:nvSpPr>
          <p:cNvPr id="3" name="Symbol zastępczy zawartości 2"/>
          <p:cNvSpPr>
            <a:spLocks noGrp="1"/>
          </p:cNvSpPr>
          <p:nvPr>
            <p:ph idx="1"/>
          </p:nvPr>
        </p:nvSpPr>
        <p:spPr>
          <a:xfrm>
            <a:off x="467544" y="1556792"/>
            <a:ext cx="8229600" cy="4525963"/>
          </a:xfrm>
          <a:ln>
            <a:solidFill>
              <a:schemeClr val="tx2">
                <a:lumMod val="40000"/>
                <a:lumOff val="60000"/>
              </a:schemeClr>
            </a:solidFill>
          </a:ln>
        </p:spPr>
        <p:txBody>
          <a:bodyPr>
            <a:normAutofit fontScale="85000" lnSpcReduction="10000"/>
          </a:bodyPr>
          <a:lstStyle/>
          <a:p>
            <a:pPr algn="just">
              <a:buNone/>
              <a:defRPr/>
            </a:pPr>
            <a:r>
              <a:rPr lang="pl-PL" sz="3100" b="1" dirty="0" smtClean="0"/>
              <a:t>	</a:t>
            </a:r>
            <a:r>
              <a:rPr lang="pl-PL" sz="2800" b="1" dirty="0" smtClean="0"/>
              <a:t>Procedura </a:t>
            </a:r>
            <a:r>
              <a:rPr lang="pl-PL" sz="2800" b="1" dirty="0"/>
              <a:t>Niebieskiej Karty </a:t>
            </a:r>
            <a:r>
              <a:rPr lang="pl-PL" sz="2800" dirty="0"/>
              <a:t>– jest to ogół czynności podejmowanych i realizowanych przez policjantów, zgodnie </a:t>
            </a:r>
            <a:r>
              <a:rPr lang="pl-PL" sz="2800" dirty="0" smtClean="0"/>
              <a:t/>
            </a:r>
            <a:br>
              <a:rPr lang="pl-PL" sz="2800" dirty="0" smtClean="0"/>
            </a:br>
            <a:r>
              <a:rPr lang="pl-PL" sz="2800" dirty="0" smtClean="0"/>
              <a:t>z obowiązującymi przepisami w związku z </a:t>
            </a:r>
            <a:r>
              <a:rPr lang="pl-PL" sz="2800" dirty="0"/>
              <a:t>uzasadnionym podejrzeniem </a:t>
            </a:r>
            <a:r>
              <a:rPr lang="pl-PL" sz="2800" dirty="0" smtClean="0"/>
              <a:t>zaistnienia przemocy w </a:t>
            </a:r>
            <a:r>
              <a:rPr lang="pl-PL" sz="2800" dirty="0"/>
              <a:t>rodzinie.</a:t>
            </a:r>
          </a:p>
          <a:p>
            <a:pPr algn="just">
              <a:buNone/>
              <a:defRPr/>
            </a:pPr>
            <a:endParaRPr lang="pl-PL" sz="2800" dirty="0"/>
          </a:p>
          <a:p>
            <a:pPr algn="just">
              <a:buNone/>
              <a:defRPr/>
            </a:pPr>
            <a:r>
              <a:rPr lang="pl-PL" sz="2800" dirty="0"/>
              <a:t>	Procedura „Niebieskiej Karty ułatwia policjantom </a:t>
            </a:r>
            <a:r>
              <a:rPr lang="pl-PL" sz="2800" dirty="0" smtClean="0"/>
              <a:t>uporządkowaną </a:t>
            </a:r>
            <a:r>
              <a:rPr lang="pl-PL" sz="2800" dirty="0"/>
              <a:t>rejestrację śladów i wydarzeń na miejscu zdarzenia, jak i podjętych przez nich czynności. </a:t>
            </a:r>
            <a:endParaRPr lang="pl-PL" sz="2800" dirty="0" smtClean="0"/>
          </a:p>
          <a:p>
            <a:pPr algn="just">
              <a:buNone/>
              <a:defRPr/>
            </a:pPr>
            <a:endParaRPr lang="pl-PL" sz="2800" dirty="0" smtClean="0"/>
          </a:p>
          <a:p>
            <a:pPr algn="just">
              <a:buNone/>
              <a:defRPr/>
            </a:pPr>
            <a:r>
              <a:rPr lang="pl-PL" sz="2800" dirty="0"/>
              <a:t>	</a:t>
            </a:r>
            <a:r>
              <a:rPr lang="pl-PL" sz="2800" dirty="0" smtClean="0"/>
              <a:t>Dostarcza </a:t>
            </a:r>
            <a:r>
              <a:rPr lang="pl-PL" sz="2800" dirty="0"/>
              <a:t>osobie dotkniętej przemocą informacji prawnej oraz informacji o możliwościach dalszego szukania </a:t>
            </a:r>
            <a:r>
              <a:rPr lang="pl-PL" sz="2800" dirty="0" smtClean="0"/>
              <a:t>pomocy.</a:t>
            </a:r>
          </a:p>
          <a:p>
            <a:pPr algn="just">
              <a:buNone/>
              <a:defRPr/>
            </a:pPr>
            <a:r>
              <a:rPr lang="pl-PL" sz="2800" dirty="0" smtClean="0"/>
              <a:t>	</a:t>
            </a:r>
            <a:endParaRPr lang="pl-PL" sz="2800" dirty="0"/>
          </a:p>
        </p:txBody>
      </p:sp>
    </p:spTree>
    <p:extLst>
      <p:ext uri="{BB962C8B-B14F-4D97-AF65-F5344CB8AC3E}">
        <p14:creationId xmlns:p14="http://schemas.microsoft.com/office/powerpoint/2010/main" xmlns="" val="1169402475"/>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PREWENCYJNE - PROCEDURA NIEBIESKIEJ KARTY </a:t>
            </a:r>
            <a:br>
              <a:rPr lang="pl-PL" sz="2400" b="1" dirty="0"/>
            </a:br>
            <a:endParaRPr lang="pl-PL" sz="2400" b="1"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marL="0" indent="0" algn="just">
              <a:buNone/>
            </a:pPr>
            <a:r>
              <a:rPr lang="pl-PL" sz="2200" dirty="0" smtClean="0"/>
              <a:t>	</a:t>
            </a:r>
          </a:p>
          <a:p>
            <a:pPr marL="0" indent="0" algn="just">
              <a:buNone/>
            </a:pPr>
            <a:r>
              <a:rPr lang="pl-PL" sz="2200" dirty="0" smtClean="0"/>
              <a:t>	W  okresie 11 miesięcy 2011 roku policjanci </a:t>
            </a:r>
            <a:r>
              <a:rPr lang="pl-PL" sz="2200" dirty="0"/>
              <a:t>Komendy Miejskiej </a:t>
            </a:r>
            <a:r>
              <a:rPr lang="pl-PL" sz="2200" dirty="0" smtClean="0"/>
              <a:t>Policji w </a:t>
            </a:r>
            <a:r>
              <a:rPr lang="pl-PL" sz="2200" dirty="0"/>
              <a:t>Nowym Sączu na terenie Miasta Nowego Sącz </a:t>
            </a:r>
            <a:r>
              <a:rPr lang="pl-PL" sz="2200" dirty="0" smtClean="0"/>
              <a:t/>
            </a:r>
            <a:br>
              <a:rPr lang="pl-PL" sz="2200" dirty="0" smtClean="0"/>
            </a:br>
            <a:r>
              <a:rPr lang="pl-PL" sz="2200" dirty="0" smtClean="0"/>
              <a:t>w związku z </a:t>
            </a:r>
            <a:r>
              <a:rPr lang="pl-PL" sz="2200" dirty="0"/>
              <a:t>podejmowanymi interwencjami domowymi </a:t>
            </a:r>
            <a:r>
              <a:rPr lang="pl-PL" sz="2200" dirty="0" smtClean="0"/>
              <a:t>sporządzili </a:t>
            </a:r>
            <a:r>
              <a:rPr lang="pl-PL" sz="2200" b="1" dirty="0" smtClean="0"/>
              <a:t>180 Niebieskich Kart, </a:t>
            </a:r>
            <a:r>
              <a:rPr lang="pl-PL" sz="2200" dirty="0" smtClean="0"/>
              <a:t>w tym</a:t>
            </a:r>
            <a:r>
              <a:rPr lang="pl-PL" sz="2200" dirty="0"/>
              <a:t>: </a:t>
            </a:r>
            <a:endParaRPr lang="pl-PL" sz="2200" dirty="0" smtClean="0"/>
          </a:p>
          <a:p>
            <a:pPr algn="just">
              <a:buFontTx/>
              <a:buChar char="-"/>
            </a:pPr>
            <a:r>
              <a:rPr lang="pl-PL" sz="2200" dirty="0" smtClean="0"/>
              <a:t>na </a:t>
            </a:r>
            <a:r>
              <a:rPr lang="pl-PL" sz="2200" dirty="0"/>
              <a:t>miejscu interwencji </a:t>
            </a:r>
            <a:r>
              <a:rPr lang="pl-PL" sz="2200" dirty="0" smtClean="0"/>
              <a:t>- 131, </a:t>
            </a:r>
          </a:p>
          <a:p>
            <a:pPr algn="just">
              <a:buFontTx/>
              <a:buChar char="-"/>
            </a:pPr>
            <a:r>
              <a:rPr lang="pl-PL" sz="2200" dirty="0" smtClean="0"/>
              <a:t>po osobistym zgłoszeniu </a:t>
            </a:r>
            <a:r>
              <a:rPr lang="pl-PL" sz="2200" dirty="0"/>
              <a:t>się osoby pokrzywdzonej do KMP </a:t>
            </a:r>
            <a:r>
              <a:rPr lang="pl-PL" sz="2200" dirty="0" smtClean="0"/>
              <a:t/>
            </a:r>
            <a:br>
              <a:rPr lang="pl-PL" sz="2200" dirty="0" smtClean="0"/>
            </a:br>
            <a:r>
              <a:rPr lang="pl-PL" sz="2200" dirty="0" smtClean="0"/>
              <a:t>w </a:t>
            </a:r>
            <a:r>
              <a:rPr lang="pl-PL" sz="2200" dirty="0"/>
              <a:t>Nowym Sączu </a:t>
            </a:r>
            <a:r>
              <a:rPr lang="pl-PL" sz="2200" dirty="0" smtClean="0"/>
              <a:t>– 49,</a:t>
            </a:r>
          </a:p>
          <a:p>
            <a:pPr marL="0" indent="0">
              <a:buNone/>
            </a:pPr>
            <a:endParaRPr lang="pl-PL" sz="2000" dirty="0">
              <a:solidFill>
                <a:srgbClr val="FF0000"/>
              </a:solidFill>
            </a:endParaRPr>
          </a:p>
        </p:txBody>
      </p:sp>
    </p:spTree>
    <p:extLst>
      <p:ext uri="{BB962C8B-B14F-4D97-AF65-F5344CB8AC3E}">
        <p14:creationId xmlns:p14="http://schemas.microsoft.com/office/powerpoint/2010/main" xmlns="" val="523131773"/>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p:nvPr>
            <p:extLst>
              <p:ext uri="{D42A27DB-BD31-4B8C-83A1-F6EECF244321}">
                <p14:modId xmlns:p14="http://schemas.microsoft.com/office/powerpoint/2010/main" xmlns="" val="3498595011"/>
              </p:ext>
            </p:extLst>
          </p:nvPr>
        </p:nvGraphicFramePr>
        <p:xfrm>
          <a:off x="467544" y="1484784"/>
          <a:ext cx="8064896"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5" name="Tytuł 1"/>
          <p:cNvSpPr>
            <a:spLocks noGrp="1"/>
          </p:cNvSpPr>
          <p:nvPr>
            <p:ph type="title"/>
          </p:nvPr>
        </p:nvSpPr>
        <p:spPr>
          <a:xfrm>
            <a:off x="457200" y="274638"/>
            <a:ext cx="8229600" cy="1143000"/>
          </a:xfrm>
          <a:solidFill>
            <a:schemeClr val="tx2">
              <a:lumMod val="20000"/>
              <a:lumOff val="80000"/>
            </a:schemeClr>
          </a:solidFill>
        </p:spPr>
        <p:txBody>
          <a:bodyPr>
            <a:noAutofit/>
          </a:bodyPr>
          <a:lstStyle/>
          <a:p>
            <a:r>
              <a:rPr lang="pl-PL" sz="3200" b="1" dirty="0" smtClean="0"/>
              <a:t>ILOŚĆ SPORZĄDZONYCH NIEBIESKICH KART </a:t>
            </a:r>
            <a:br>
              <a:rPr lang="pl-PL" sz="3200" b="1" dirty="0" smtClean="0"/>
            </a:br>
            <a:r>
              <a:rPr lang="pl-PL" sz="3200" b="1" dirty="0" smtClean="0"/>
              <a:t>W OKRESIE 11 MIESIĘCY 2011 r.</a:t>
            </a:r>
            <a:endParaRPr lang="pl-PL" sz="3200" b="1" dirty="0"/>
          </a:p>
        </p:txBody>
      </p:sp>
    </p:spTree>
    <p:extLst>
      <p:ext uri="{BB962C8B-B14F-4D97-AF65-F5344CB8AC3E}">
        <p14:creationId xmlns:p14="http://schemas.microsoft.com/office/powerpoint/2010/main" xmlns="" val="4145088443"/>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Autofit/>
          </a:bodyPr>
          <a:lstStyle/>
          <a:p>
            <a:r>
              <a:rPr lang="pl-PL" sz="2400" b="1" dirty="0"/>
              <a:t>DZIAŁANIA PREWENCYJNE - PROCEDURA NIEBIESKIEJ KARTY </a:t>
            </a:r>
            <a:br>
              <a:rPr lang="pl-PL" sz="2400" b="1" dirty="0"/>
            </a:br>
            <a:r>
              <a:rPr lang="pl-PL" sz="2400" b="1" dirty="0" smtClean="0"/>
              <a:t>zadania dzielnicowego</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lnSpcReduction="10000"/>
          </a:bodyPr>
          <a:lstStyle/>
          <a:p>
            <a:pPr marL="0" indent="0" algn="just">
              <a:buNone/>
            </a:pPr>
            <a:r>
              <a:rPr lang="pl-PL" dirty="0"/>
              <a:t>  </a:t>
            </a:r>
            <a:r>
              <a:rPr lang="pl-PL" sz="2000" dirty="0"/>
              <a:t>Po </a:t>
            </a:r>
            <a:r>
              <a:rPr lang="pl-PL" sz="2000" dirty="0" smtClean="0"/>
              <a:t>interwencji wypełniony </a:t>
            </a:r>
            <a:r>
              <a:rPr lang="pl-PL" sz="2000" dirty="0"/>
              <a:t>formularz Niebieska Karta trafia do dzielnicowego </a:t>
            </a:r>
            <a:r>
              <a:rPr lang="pl-PL" sz="2000" dirty="0" smtClean="0"/>
              <a:t>rejonu</a:t>
            </a:r>
            <a:r>
              <a:rPr lang="pl-PL" sz="2000" dirty="0"/>
              <a:t>, w którym miała miejsce interwencja</a:t>
            </a:r>
            <a:r>
              <a:rPr lang="pl-PL" sz="2000" dirty="0" smtClean="0"/>
              <a:t>.</a:t>
            </a:r>
          </a:p>
          <a:p>
            <a:pPr marL="0" indent="0" algn="just">
              <a:buNone/>
            </a:pPr>
            <a:r>
              <a:rPr lang="pl-PL" sz="2000" dirty="0" smtClean="0"/>
              <a:t> </a:t>
            </a:r>
            <a:r>
              <a:rPr lang="pl-PL" sz="2000" dirty="0"/>
              <a:t>Dzielnicowy po otrzymaniu Niebieskiej </a:t>
            </a:r>
            <a:r>
              <a:rPr lang="pl-PL" sz="2000" dirty="0" smtClean="0"/>
              <a:t>Karty </a:t>
            </a:r>
            <a:r>
              <a:rPr lang="pl-PL" sz="2000" dirty="0"/>
              <a:t>zobowiązany jest </a:t>
            </a:r>
            <a:r>
              <a:rPr lang="pl-PL" sz="2000" dirty="0" smtClean="0"/>
              <a:t>do:</a:t>
            </a:r>
          </a:p>
          <a:p>
            <a:pPr algn="just">
              <a:buFontTx/>
              <a:buChar char="-"/>
            </a:pPr>
            <a:r>
              <a:rPr lang="pl-PL" sz="2000" dirty="0" smtClean="0"/>
              <a:t>kontaktu </a:t>
            </a:r>
            <a:r>
              <a:rPr lang="pl-PL" sz="2000" dirty="0"/>
              <a:t>z rodziną, w której wystąpiła przemoc - w celu bliższego rozpoznania sytuacji i zorientowania się w potrzebach </a:t>
            </a:r>
            <a:r>
              <a:rPr lang="pl-PL" sz="2000" dirty="0" smtClean="0"/>
              <a:t>rodziny,</a:t>
            </a:r>
          </a:p>
          <a:p>
            <a:pPr algn="just">
              <a:buFontTx/>
              <a:buChar char="-"/>
            </a:pPr>
            <a:r>
              <a:rPr lang="pl-PL" sz="2000" dirty="0" smtClean="0"/>
              <a:t>systematycznych wizyt w </a:t>
            </a:r>
            <a:r>
              <a:rPr lang="pl-PL" sz="2000" dirty="0"/>
              <a:t>rodziny w celu sprawdzenia stanu bezpieczeństwa domowników i zachowania </a:t>
            </a:r>
            <a:r>
              <a:rPr lang="pl-PL" sz="2000" dirty="0" smtClean="0"/>
              <a:t>sprawcy,</a:t>
            </a:r>
          </a:p>
          <a:p>
            <a:pPr algn="just">
              <a:buFontTx/>
              <a:buChar char="-"/>
            </a:pPr>
            <a:r>
              <a:rPr lang="pl-PL" sz="2000" dirty="0"/>
              <a:t>podejmowanie działań prewencyjnych wobec sprawców </a:t>
            </a:r>
            <a:r>
              <a:rPr lang="pl-PL" sz="2000" dirty="0" smtClean="0"/>
              <a:t>przemocy, w tym przede wszystkim rozmów profilaktycznych,</a:t>
            </a:r>
          </a:p>
          <a:p>
            <a:pPr algn="just">
              <a:buFontTx/>
              <a:buChar char="-"/>
            </a:pPr>
            <a:r>
              <a:rPr lang="pl-PL" sz="2000" dirty="0"/>
              <a:t>p</a:t>
            </a:r>
            <a:r>
              <a:rPr lang="pl-PL" sz="2000" dirty="0" smtClean="0"/>
              <a:t>onadto </a:t>
            </a:r>
            <a:r>
              <a:rPr lang="pl-PL" sz="2000" dirty="0"/>
              <a:t>dzielnicowy zobowiązany jest do nawiązania współpracy </a:t>
            </a:r>
            <a:r>
              <a:rPr lang="pl-PL" sz="2000" dirty="0" smtClean="0"/>
              <a:t/>
            </a:r>
            <a:br>
              <a:rPr lang="pl-PL" sz="2000" dirty="0" smtClean="0"/>
            </a:br>
            <a:r>
              <a:rPr lang="pl-PL" sz="2000" dirty="0" smtClean="0"/>
              <a:t>z </a:t>
            </a:r>
            <a:r>
              <a:rPr lang="pl-PL" sz="2000" dirty="0"/>
              <a:t>instytucjami i organizacjami zajmującymi się udzielaniem wsparcia </a:t>
            </a:r>
            <a:r>
              <a:rPr lang="pl-PL" sz="2000" dirty="0" smtClean="0"/>
              <a:t/>
            </a:r>
            <a:br>
              <a:rPr lang="pl-PL" sz="2000" dirty="0" smtClean="0"/>
            </a:br>
            <a:r>
              <a:rPr lang="pl-PL" sz="2000" dirty="0" smtClean="0"/>
              <a:t>i </a:t>
            </a:r>
            <a:r>
              <a:rPr lang="pl-PL" sz="2000" dirty="0"/>
              <a:t>pomocy osobom doświadczającym </a:t>
            </a:r>
            <a:r>
              <a:rPr lang="pl-PL" sz="2000" dirty="0" smtClean="0"/>
              <a:t>przemocy - zespoły interdyscyplinarne </a:t>
            </a:r>
            <a:br>
              <a:rPr lang="pl-PL" sz="2000" dirty="0" smtClean="0"/>
            </a:br>
            <a:r>
              <a:rPr lang="pl-PL" sz="2000" dirty="0" smtClean="0"/>
              <a:t>i grupy robocze, </a:t>
            </a:r>
            <a:endParaRPr lang="pl-PL" sz="2000" dirty="0"/>
          </a:p>
        </p:txBody>
      </p:sp>
    </p:spTree>
    <p:extLst>
      <p:ext uri="{BB962C8B-B14F-4D97-AF65-F5344CB8AC3E}">
        <p14:creationId xmlns:p14="http://schemas.microsoft.com/office/powerpoint/2010/main" xmlns="" val="95922625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a:solidFill>
            <a:schemeClr val="tx2">
              <a:lumMod val="20000"/>
              <a:lumOff val="80000"/>
            </a:schemeClr>
          </a:solidFill>
        </p:spPr>
        <p:txBody>
          <a:bodyPr>
            <a:noAutofit/>
          </a:bodyPr>
          <a:lstStyle/>
          <a:p>
            <a:r>
              <a:rPr lang="pl-PL" sz="2400" b="1" dirty="0"/>
              <a:t>DZIAŁANIA PREWENCYJNE - PROCEDURA NIEBIESKIEJ KARTY </a:t>
            </a:r>
            <a:br>
              <a:rPr lang="pl-PL" sz="2400" b="1" dirty="0"/>
            </a:br>
            <a:r>
              <a:rPr lang="pl-PL" sz="2400" b="1" dirty="0" smtClean="0"/>
              <a:t>WSPÓŁPRACA</a:t>
            </a:r>
            <a:endParaRPr lang="pl-PL" sz="2400" dirty="0"/>
          </a:p>
        </p:txBody>
      </p:sp>
      <p:sp>
        <p:nvSpPr>
          <p:cNvPr id="3" name="Symbol zastępczy zawartości 2"/>
          <p:cNvSpPr>
            <a:spLocks noGrp="1"/>
          </p:cNvSpPr>
          <p:nvPr>
            <p:ph idx="1"/>
          </p:nvPr>
        </p:nvSpPr>
        <p:spPr>
          <a:solidFill>
            <a:schemeClr val="bg1"/>
          </a:solidFill>
          <a:ln>
            <a:solidFill>
              <a:schemeClr val="tx2">
                <a:lumMod val="40000"/>
                <a:lumOff val="60000"/>
              </a:schemeClr>
            </a:solidFill>
          </a:ln>
        </p:spPr>
        <p:txBody>
          <a:bodyPr>
            <a:normAutofit/>
          </a:bodyPr>
          <a:lstStyle/>
          <a:p>
            <a:pPr marL="0" indent="0" algn="just">
              <a:buNone/>
            </a:pPr>
            <a:r>
              <a:rPr lang="pl-PL" sz="2000" dirty="0" smtClean="0"/>
              <a:t>	Ustawa </a:t>
            </a:r>
            <a:r>
              <a:rPr lang="pl-PL" sz="2000" dirty="0"/>
              <a:t>o Policji w art.1 wyraźnie wskazuje, że zadaniami Policji są nie tylko ochrona życia i zdrowia ludzi, wykrywanie przestępstw, ściganie ich sprawców, ale również inicjowanie i organizowanie działań mających na celu zapobieganie popełnianiu przestępstw i wykroczeń oraz zjawiskom kryminogennym </a:t>
            </a:r>
            <a:r>
              <a:rPr lang="pl-PL" sz="2000" b="1" dirty="0"/>
              <a:t>i współdziałanie w tym zakresie z organami państwowymi, samorządowymi i organizacjami społecznymi</a:t>
            </a:r>
            <a:r>
              <a:rPr lang="pl-PL" sz="2000" dirty="0"/>
              <a:t>. </a:t>
            </a:r>
            <a:endParaRPr lang="pl-PL" sz="2000" dirty="0" smtClean="0"/>
          </a:p>
          <a:p>
            <a:pPr marL="0" indent="0" algn="just">
              <a:buNone/>
            </a:pPr>
            <a:r>
              <a:rPr lang="pl-PL" sz="2000" dirty="0" smtClean="0"/>
              <a:t>	Tego </a:t>
            </a:r>
            <a:r>
              <a:rPr lang="pl-PL" sz="2000" dirty="0"/>
              <a:t>rodzaju współpraca i działania o </a:t>
            </a:r>
            <a:r>
              <a:rPr lang="pl-PL" sz="2000" dirty="0" smtClean="0"/>
              <a:t>charakterze interdyscyplinarnym </a:t>
            </a:r>
            <a:r>
              <a:rPr lang="pl-PL" sz="2000" dirty="0"/>
              <a:t>są niezbędne do zapewnienia kompleksowego podejścia do problemu przemocy domowej. Samo podniesienie skuteczności działań </a:t>
            </a:r>
            <a:r>
              <a:rPr lang="pl-PL" sz="2000" dirty="0" smtClean="0"/>
              <a:t/>
            </a:r>
            <a:br>
              <a:rPr lang="pl-PL" sz="2000" dirty="0" smtClean="0"/>
            </a:br>
            <a:r>
              <a:rPr lang="pl-PL" sz="2000" dirty="0" smtClean="0"/>
              <a:t>w </a:t>
            </a:r>
            <a:r>
              <a:rPr lang="pl-PL" sz="2000" dirty="0"/>
              <a:t>zakresie ścigania sprawców nie jest wystarczające, potrzebna jest różnorodna pomoc rodzinom, której organy ścigania samodzielnie nie są </a:t>
            </a:r>
            <a:r>
              <a:rPr lang="pl-PL" sz="2000" dirty="0" smtClean="0"/>
              <a:t/>
            </a:r>
            <a:br>
              <a:rPr lang="pl-PL" sz="2000" dirty="0" smtClean="0"/>
            </a:br>
            <a:r>
              <a:rPr lang="pl-PL" sz="2000" dirty="0" smtClean="0"/>
              <a:t>w </a:t>
            </a:r>
            <a:r>
              <a:rPr lang="pl-PL" sz="2000" dirty="0"/>
              <a:t>stanie zapewnić.</a:t>
            </a:r>
          </a:p>
        </p:txBody>
      </p:sp>
    </p:spTree>
    <p:extLst>
      <p:ext uri="{BB962C8B-B14F-4D97-AF65-F5344CB8AC3E}">
        <p14:creationId xmlns:p14="http://schemas.microsoft.com/office/powerpoint/2010/main" xmlns="" val="2390746687"/>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PREWENCYJNE - PROCEDURA NIEBIESKIEJ KARTY </a:t>
            </a:r>
            <a:br>
              <a:rPr lang="pl-PL" sz="2400" b="1" dirty="0"/>
            </a:br>
            <a:r>
              <a:rPr lang="pl-PL" sz="2400" b="1" dirty="0"/>
              <a:t>WSPÓŁPRACA</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fontScale="92500" lnSpcReduction="20000"/>
          </a:bodyPr>
          <a:lstStyle/>
          <a:p>
            <a:pPr marL="0" indent="0" algn="just">
              <a:buNone/>
            </a:pPr>
            <a:r>
              <a:rPr lang="pl-PL" sz="2000" dirty="0" smtClean="0"/>
              <a:t>	Należy </a:t>
            </a:r>
            <a:r>
              <a:rPr lang="pl-PL" sz="2000" dirty="0"/>
              <a:t>pamiętać, że policjanci nawet przeszkoleni i rozumiejący specyfikę zjawiska przemocy domowej nie występują w roli </a:t>
            </a:r>
            <a:r>
              <a:rPr lang="pl-PL" sz="2000" dirty="0" smtClean="0"/>
              <a:t>terapeutów, ich zadaniem jest egzekwowanie prawa w związku z czym, </a:t>
            </a:r>
            <a:r>
              <a:rPr lang="pl-PL" sz="2000" dirty="0"/>
              <a:t>nie mają możliwości </a:t>
            </a:r>
            <a:r>
              <a:rPr lang="pl-PL" sz="2000" dirty="0" smtClean="0"/>
              <a:t>rozwiązania w pełni problemów ofiary. </a:t>
            </a:r>
          </a:p>
          <a:p>
            <a:pPr marL="0" indent="0" algn="just">
              <a:buNone/>
            </a:pPr>
            <a:r>
              <a:rPr lang="pl-PL" sz="2000" dirty="0"/>
              <a:t>	</a:t>
            </a:r>
            <a:r>
              <a:rPr lang="pl-PL" sz="2000" dirty="0" smtClean="0"/>
              <a:t>Zgodnie </a:t>
            </a:r>
            <a:r>
              <a:rPr lang="pl-PL" sz="2000" dirty="0"/>
              <a:t>z procedurą przewidzianą </a:t>
            </a:r>
            <a:r>
              <a:rPr lang="pl-PL" sz="2000" dirty="0" smtClean="0"/>
              <a:t>przez obowiązujące przepisy, "Niebieskie </a:t>
            </a:r>
            <a:r>
              <a:rPr lang="pl-PL" sz="2000" dirty="0"/>
              <a:t>Karty" przekazują </a:t>
            </a:r>
            <a:r>
              <a:rPr lang="pl-PL" sz="2000" dirty="0" smtClean="0"/>
              <a:t>do </a:t>
            </a:r>
            <a:r>
              <a:rPr lang="pl-PL" sz="2000" dirty="0"/>
              <a:t>najbliższego ośrodka pomocy społecznej, którego zadaniem jest uruchomienie wszechstronnej pomocy dla osób </a:t>
            </a:r>
            <a:r>
              <a:rPr lang="pl-PL" sz="2000" dirty="0" smtClean="0"/>
              <a:t>pokrzywdzonych </a:t>
            </a:r>
            <a:br>
              <a:rPr lang="pl-PL" sz="2000" dirty="0" smtClean="0"/>
            </a:br>
            <a:r>
              <a:rPr lang="pl-PL" sz="2000" dirty="0" smtClean="0"/>
              <a:t>w wyniku przemocy.</a:t>
            </a:r>
          </a:p>
          <a:p>
            <a:pPr marL="0" indent="0" algn="just">
              <a:buNone/>
            </a:pPr>
            <a:endParaRPr lang="pl-PL" sz="2000" dirty="0" smtClean="0"/>
          </a:p>
          <a:p>
            <a:pPr marL="0" indent="0" algn="just">
              <a:buNone/>
            </a:pPr>
            <a:r>
              <a:rPr lang="pl-PL" sz="2000" dirty="0"/>
              <a:t>	</a:t>
            </a:r>
            <a:r>
              <a:rPr lang="pl-PL" sz="2000" dirty="0" smtClean="0"/>
              <a:t>W ramach podejmowanej współpracy w okresie 11 miesięcy 2011 roku dzielnicowi I </a:t>
            </a:r>
            <a:r>
              <a:rPr lang="pl-PL" sz="2000" dirty="0" err="1" smtClean="0"/>
              <a:t>i</a:t>
            </a:r>
            <a:r>
              <a:rPr lang="pl-PL" sz="2000" dirty="0" smtClean="0"/>
              <a:t> II Rewiru Dzielnicowych Wydziału Prewencji KMP w Nowym Sączu przesłali </a:t>
            </a:r>
            <a:r>
              <a:rPr lang="pl-PL" sz="2000" b="1" dirty="0" smtClean="0"/>
              <a:t>łącznie 288 Informacji </a:t>
            </a:r>
            <a:r>
              <a:rPr lang="pl-PL" sz="2000" dirty="0" smtClean="0"/>
              <a:t>do instytucji z terenu Miasta Nowego Sącza działających na rzecz pomocy osobom dotkniętych przemocą, w tym:</a:t>
            </a:r>
          </a:p>
          <a:p>
            <a:pPr algn="just">
              <a:buFontTx/>
              <a:buChar char="-"/>
            </a:pPr>
            <a:r>
              <a:rPr lang="pl-PL" sz="2000" dirty="0" smtClean="0"/>
              <a:t>MOPS - 120 ,</a:t>
            </a:r>
          </a:p>
          <a:p>
            <a:pPr algn="just">
              <a:buFontTx/>
              <a:buChar char="-"/>
            </a:pPr>
            <a:r>
              <a:rPr lang="pl-PL" sz="2000" dirty="0" smtClean="0"/>
              <a:t>KRPA - 23 ,</a:t>
            </a:r>
          </a:p>
          <a:p>
            <a:pPr algn="just">
              <a:buFontTx/>
              <a:buChar char="-"/>
            </a:pPr>
            <a:r>
              <a:rPr lang="pl-PL" sz="2000" dirty="0" smtClean="0"/>
              <a:t>SOIK - 132 ,</a:t>
            </a:r>
          </a:p>
          <a:p>
            <a:pPr algn="just">
              <a:buFontTx/>
              <a:buChar char="-"/>
            </a:pPr>
            <a:r>
              <a:rPr lang="pl-PL" sz="2000" dirty="0" smtClean="0"/>
              <a:t>Sąd Rejonowy Wydz. III Rodzinny i Nieletnich – 13,</a:t>
            </a:r>
            <a:endParaRPr lang="pl-PL" sz="2000" dirty="0">
              <a:solidFill>
                <a:srgbClr val="FF0000"/>
              </a:solidFill>
            </a:endParaRPr>
          </a:p>
        </p:txBody>
      </p:sp>
    </p:spTree>
    <p:extLst>
      <p:ext uri="{BB962C8B-B14F-4D97-AF65-F5344CB8AC3E}">
        <p14:creationId xmlns:p14="http://schemas.microsoft.com/office/powerpoint/2010/main" xmlns="" val="73835512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lstStyle/>
          <a:p>
            <a:r>
              <a:rPr lang="pl-PL" b="1" dirty="0" smtClean="0"/>
              <a:t>ADRESACI INFORMACJI</a:t>
            </a:r>
            <a:endParaRPr lang="pl-PL"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0439756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9068920"/>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PREWENCYJNE - PROCEDURA NIEBIESKIEJ KARTY </a:t>
            </a:r>
            <a:br>
              <a:rPr lang="pl-PL" sz="2400" b="1" dirty="0"/>
            </a:br>
            <a:r>
              <a:rPr lang="pl-PL" sz="2400" b="1" dirty="0"/>
              <a:t>WSPÓŁPRACA</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marL="0" indent="0" algn="just">
              <a:buNone/>
            </a:pPr>
            <a:endParaRPr lang="pl-PL" sz="2000" dirty="0" smtClean="0"/>
          </a:p>
          <a:p>
            <a:pPr marL="0" indent="0" algn="just">
              <a:buNone/>
            </a:pPr>
            <a:endParaRPr lang="pl-PL" sz="2000" dirty="0"/>
          </a:p>
          <a:p>
            <a:pPr marL="0" indent="0" algn="just">
              <a:buNone/>
            </a:pPr>
            <a:r>
              <a:rPr lang="pl-PL" sz="2000" dirty="0" smtClean="0"/>
              <a:t>	W </a:t>
            </a:r>
            <a:r>
              <a:rPr lang="pl-PL" sz="2000" dirty="0"/>
              <a:t>wyniku zmiany przepisów w zakresie przeciwdziałania przemocy </a:t>
            </a:r>
            <a:br>
              <a:rPr lang="pl-PL" sz="2000" dirty="0"/>
            </a:br>
            <a:r>
              <a:rPr lang="pl-PL" sz="2000" dirty="0"/>
              <a:t>w rodzinie jakie nastąpiły na przełomie roku 2010/2011 Policjanci KMP </a:t>
            </a:r>
            <a:br>
              <a:rPr lang="pl-PL" sz="2000" dirty="0"/>
            </a:br>
            <a:r>
              <a:rPr lang="pl-PL" sz="2000" dirty="0"/>
              <a:t>w Nowym Sączu, a w szczególności dzielnicowi Wydziału Prewencji podejmują ścisłą współpracę z Miejskim Ośrodkiem Pomocy Społecznej w Nowym Sączu w zakresie pomocy rodzinom dotkniętym przemocą, m.in. w zakresie</a:t>
            </a:r>
            <a:r>
              <a:rPr lang="pl-PL" sz="2000" dirty="0" smtClean="0"/>
              <a:t>:</a:t>
            </a:r>
          </a:p>
          <a:p>
            <a:pPr marL="0" indent="0" algn="just">
              <a:buNone/>
            </a:pPr>
            <a:endParaRPr lang="pl-PL" sz="2000" dirty="0"/>
          </a:p>
          <a:p>
            <a:pPr algn="just">
              <a:buFontTx/>
              <a:buChar char="-"/>
            </a:pPr>
            <a:r>
              <a:rPr lang="pl-PL" sz="2000" dirty="0"/>
              <a:t>udziału w spotkaniach Zespołu Interdyscyplinarnego – 13 spotkań,</a:t>
            </a:r>
          </a:p>
          <a:p>
            <a:pPr algn="just">
              <a:buFontTx/>
              <a:buChar char="-"/>
            </a:pPr>
            <a:r>
              <a:rPr lang="pl-PL" sz="2000" dirty="0"/>
              <a:t>udziału w dyżurach specjalistów  - 24 dyżury,</a:t>
            </a:r>
          </a:p>
          <a:p>
            <a:pPr algn="just">
              <a:buFontTx/>
              <a:buChar char="-"/>
            </a:pPr>
            <a:r>
              <a:rPr lang="pl-PL" sz="2000" dirty="0"/>
              <a:t>udziału w pracach grup roboczych  -  30 spotkań ,</a:t>
            </a:r>
          </a:p>
          <a:p>
            <a:pPr marL="0" indent="0">
              <a:buNone/>
            </a:pPr>
            <a:endParaRPr lang="pl-PL" sz="2000" dirty="0"/>
          </a:p>
        </p:txBody>
      </p:sp>
    </p:spTree>
    <p:extLst>
      <p:ext uri="{BB962C8B-B14F-4D97-AF65-F5344CB8AC3E}">
        <p14:creationId xmlns:p14="http://schemas.microsoft.com/office/powerpoint/2010/main" xmlns="" val="3679285109"/>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smtClean="0"/>
              <a:t>DZIAŁANIA  PROCESOWE</a:t>
            </a:r>
            <a:endParaRPr lang="pl-PL" sz="2400" b="1" dirty="0"/>
          </a:p>
        </p:txBody>
      </p:sp>
      <p:sp>
        <p:nvSpPr>
          <p:cNvPr id="3" name="Symbol zastępczy zawartości 2"/>
          <p:cNvSpPr>
            <a:spLocks noGrp="1"/>
          </p:cNvSpPr>
          <p:nvPr>
            <p:ph idx="1"/>
          </p:nvPr>
        </p:nvSpPr>
        <p:spPr>
          <a:ln>
            <a:solidFill>
              <a:schemeClr val="tx2">
                <a:lumMod val="40000"/>
                <a:lumOff val="60000"/>
              </a:schemeClr>
            </a:solidFill>
          </a:ln>
        </p:spPr>
        <p:txBody>
          <a:bodyPr>
            <a:normAutofit fontScale="25000" lnSpcReduction="20000"/>
          </a:bodyPr>
          <a:lstStyle/>
          <a:p>
            <a:pPr marL="0" indent="0" algn="just">
              <a:buNone/>
            </a:pPr>
            <a:r>
              <a:rPr lang="pl-PL" sz="2000" dirty="0" smtClean="0"/>
              <a:t>	</a:t>
            </a:r>
            <a:r>
              <a:rPr lang="pl-PL" sz="8000" dirty="0" smtClean="0"/>
              <a:t>Policja równocześnie z podejmowaniem działań prewencyjnych </a:t>
            </a:r>
            <a:br>
              <a:rPr lang="pl-PL" sz="8000" dirty="0" smtClean="0"/>
            </a:br>
            <a:r>
              <a:rPr lang="pl-PL" sz="8000" dirty="0" smtClean="0"/>
              <a:t>w zakresie przeciwdziałania przemocy w rodzinie podejmuje działania procesowe, których celem jest ocena zgromadzonych materiałów, pod katem czy nie zachodzi przestępstwo przeciwko rodzinie.</a:t>
            </a:r>
          </a:p>
          <a:p>
            <a:pPr marL="0" indent="0" algn="just">
              <a:buNone/>
            </a:pPr>
            <a:endParaRPr lang="pl-PL" sz="8000" dirty="0" smtClean="0"/>
          </a:p>
          <a:p>
            <a:pPr marL="0" indent="0">
              <a:buNone/>
            </a:pPr>
            <a:r>
              <a:rPr lang="pl-PL" sz="8000" dirty="0" smtClean="0"/>
              <a:t>	Przemoc </a:t>
            </a:r>
            <a:r>
              <a:rPr lang="pl-PL" sz="8000" dirty="0"/>
              <a:t>wobec osób najbliższych może przybierać następujące formy zgodnie z </a:t>
            </a:r>
            <a:r>
              <a:rPr lang="pl-PL" sz="8000" b="1" dirty="0"/>
              <a:t>Kodeksem </a:t>
            </a:r>
            <a:r>
              <a:rPr lang="pl-PL" sz="8000" b="1" dirty="0" smtClean="0"/>
              <a:t>Karnym </a:t>
            </a:r>
            <a:r>
              <a:rPr lang="pl-PL" sz="8000" dirty="0" smtClean="0"/>
              <a:t>(</a:t>
            </a:r>
            <a:r>
              <a:rPr lang="pl-PL" sz="7200" dirty="0" smtClean="0"/>
              <a:t>Ustawa </a:t>
            </a:r>
            <a:r>
              <a:rPr lang="pl-PL" sz="7200" dirty="0"/>
              <a:t>Kodeks karny z 6 czerwca 1997 r. </a:t>
            </a:r>
            <a:r>
              <a:rPr lang="pl-PL" sz="7200" dirty="0" err="1" smtClean="0"/>
              <a:t>Dz.U</a:t>
            </a:r>
            <a:r>
              <a:rPr lang="pl-PL" sz="7200" dirty="0"/>
              <a:t>. 1997 nr 88 poz. 553)</a:t>
            </a:r>
          </a:p>
          <a:p>
            <a:pPr marL="0" indent="0">
              <a:buNone/>
            </a:pPr>
            <a:r>
              <a:rPr lang="pl-PL" sz="7200" b="1" dirty="0"/>
              <a:t>Art. 207.</a:t>
            </a:r>
            <a:r>
              <a:rPr lang="pl-PL" sz="7200" dirty="0"/>
              <a:t/>
            </a:r>
            <a:br>
              <a:rPr lang="pl-PL" sz="7200" dirty="0"/>
            </a:br>
            <a:r>
              <a:rPr lang="pl-PL" sz="7200" dirty="0"/>
              <a:t>§ 1. Kto znęca się fizycznie lub psychicznie nad osobą najbliższą lub nad inną osobą pozostającą w stałym lub przemijającym stosunku zależności od sprawcy albo nad małoletnim lub osobą nieporadną ze względu na jej stan psychiczny lub fizyczny,  podlega karze pozbawienia wolności od 3 miesięcy do lat 5.</a:t>
            </a:r>
          </a:p>
          <a:p>
            <a:pPr marL="0" indent="0">
              <a:buNone/>
            </a:pPr>
            <a:r>
              <a:rPr lang="pl-PL" sz="7200" dirty="0"/>
              <a:t>§ 2. Jeżeli czyn określony w § 1 połączony jest ze stosowaniem szczególnego okrucieństwa, sprawca podlega karze pozbawienia wolności od roku do lat 10. </a:t>
            </a:r>
          </a:p>
          <a:p>
            <a:pPr marL="0" indent="0">
              <a:buNone/>
            </a:pPr>
            <a:r>
              <a:rPr lang="pl-PL" sz="7200" dirty="0"/>
              <a:t>§ 3. Jeżeli następstwem czynu określonego w § 1 lub 2 jest targnięcie się pokrzywdzonego na własne życie, sprawca podlega karze pozbawienia wolności od lat 2 do 12.</a:t>
            </a:r>
          </a:p>
          <a:p>
            <a:pPr marL="0" indent="0">
              <a:buNone/>
            </a:pPr>
            <a:r>
              <a:rPr lang="pl-PL" sz="7200" dirty="0" smtClean="0"/>
              <a:t>.</a:t>
            </a:r>
            <a:endParaRPr lang="pl-PL" sz="7200" dirty="0"/>
          </a:p>
          <a:p>
            <a:pPr marL="0" indent="0">
              <a:buNone/>
            </a:pPr>
            <a:r>
              <a:rPr lang="pl-PL" sz="7200" dirty="0"/>
              <a:t> </a:t>
            </a:r>
          </a:p>
          <a:p>
            <a:pPr marL="0" indent="0" algn="just">
              <a:buNone/>
            </a:pPr>
            <a:endParaRPr lang="pl-PL" sz="2000" dirty="0"/>
          </a:p>
        </p:txBody>
      </p:sp>
    </p:spTree>
    <p:extLst>
      <p:ext uri="{BB962C8B-B14F-4D97-AF65-F5344CB8AC3E}">
        <p14:creationId xmlns:p14="http://schemas.microsoft.com/office/powerpoint/2010/main" xmlns="" val="317099002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lstStyle/>
          <a:p>
            <a:r>
              <a:rPr lang="pl-PL" b="1" dirty="0" smtClean="0"/>
              <a:t>WYKAZ PRZEPISÓW</a:t>
            </a:r>
            <a:endParaRPr lang="pl-PL" b="1" dirty="0"/>
          </a:p>
        </p:txBody>
      </p:sp>
      <p:sp>
        <p:nvSpPr>
          <p:cNvPr id="3" name="Symbol zastępczy zawartości 2"/>
          <p:cNvSpPr>
            <a:spLocks noGrp="1"/>
          </p:cNvSpPr>
          <p:nvPr>
            <p:ph idx="1"/>
          </p:nvPr>
        </p:nvSpPr>
        <p:spPr>
          <a:ln>
            <a:solidFill>
              <a:schemeClr val="accent1">
                <a:lumMod val="60000"/>
                <a:lumOff val="40000"/>
              </a:schemeClr>
            </a:solidFill>
          </a:ln>
        </p:spPr>
        <p:txBody>
          <a:bodyPr>
            <a:normAutofit fontScale="92500" lnSpcReduction="10000"/>
          </a:bodyPr>
          <a:lstStyle/>
          <a:p>
            <a:pPr>
              <a:buFont typeface="Wingdings" pitchFamily="2" charset="2"/>
              <a:buChar char="Ø"/>
            </a:pPr>
            <a:endParaRPr lang="pl-PL" sz="2000" dirty="0" smtClean="0"/>
          </a:p>
          <a:p>
            <a:pPr>
              <a:buFont typeface="Wingdings" pitchFamily="2" charset="2"/>
              <a:buChar char="Ø"/>
            </a:pPr>
            <a:r>
              <a:rPr lang="pl-PL" sz="2200" dirty="0" smtClean="0"/>
              <a:t>Rozporządzenie Rady Ministrów z dnia 13 września 2011r. </a:t>
            </a:r>
            <a:br>
              <a:rPr lang="pl-PL" sz="2200" dirty="0" smtClean="0"/>
            </a:br>
            <a:r>
              <a:rPr lang="pl-PL" sz="2200" dirty="0" smtClean="0"/>
              <a:t>w sprawie procedury „Niebieskie Karty” oraz wzorów formularzy „Niebieska Karta”</a:t>
            </a:r>
          </a:p>
          <a:p>
            <a:pPr>
              <a:buFont typeface="Wingdings" pitchFamily="2" charset="2"/>
              <a:buChar char="Ø"/>
            </a:pPr>
            <a:r>
              <a:rPr lang="pl-PL" sz="2200" dirty="0"/>
              <a:t>Zarządzenie Nr 162/2008 Komendanta Głównego Policji z dnia 18 </a:t>
            </a:r>
            <a:r>
              <a:rPr lang="pl-PL" sz="2200"/>
              <a:t>lutego </a:t>
            </a:r>
            <a:r>
              <a:rPr lang="pl-PL" sz="2200" smtClean="0"/>
              <a:t>2008r</a:t>
            </a:r>
            <a:r>
              <a:rPr lang="pl-PL" sz="2200" dirty="0"/>
              <a:t>. w sprawie metod i form wykonywania przez Policję zadań w związku z przemocą w rodzinie w ramach procedury "Niebieska Karta" </a:t>
            </a:r>
            <a:endParaRPr lang="pl-PL" sz="2200" dirty="0" smtClean="0"/>
          </a:p>
          <a:p>
            <a:pPr>
              <a:buFont typeface="Wingdings" pitchFamily="2" charset="2"/>
              <a:buChar char="Ø"/>
            </a:pPr>
            <a:r>
              <a:rPr lang="pl-PL" sz="2200" dirty="0" smtClean="0"/>
              <a:t>Ustawa </a:t>
            </a:r>
            <a:r>
              <a:rPr lang="pl-PL" sz="2200" dirty="0"/>
              <a:t>z dnia 10 czerwca 2010 r. o zmianie ustawy o przeciwdziałaniu przemocy w rodzinie oraz niektórych innych </a:t>
            </a:r>
            <a:r>
              <a:rPr lang="pl-PL" sz="2200" dirty="0" smtClean="0"/>
              <a:t>ustaw </a:t>
            </a:r>
            <a:r>
              <a:rPr lang="pl-PL" sz="2200" baseline="30000" dirty="0" smtClean="0"/>
              <a:t> </a:t>
            </a:r>
            <a:r>
              <a:rPr lang="pl-PL" sz="2200" dirty="0"/>
              <a:t>(Dz. U. z dnia 13 lipca 2010 r.)</a:t>
            </a:r>
          </a:p>
          <a:p>
            <a:pPr>
              <a:buFont typeface="Wingdings" pitchFamily="2" charset="2"/>
              <a:buChar char="Ø"/>
              <a:defRPr/>
            </a:pPr>
            <a:r>
              <a:rPr lang="pl-PL" sz="2200" dirty="0" smtClean="0"/>
              <a:t>Ustawa </a:t>
            </a:r>
            <a:r>
              <a:rPr lang="pl-PL" sz="2200" dirty="0"/>
              <a:t>o Policji z dnia 06.04. 1990r. w</a:t>
            </a:r>
            <a:r>
              <a:rPr lang="pl-PL" sz="2200" dirty="0" smtClean="0"/>
              <a:t>raz z </a:t>
            </a:r>
            <a:r>
              <a:rPr lang="pl-PL" sz="2200" dirty="0"/>
              <a:t>późniejszymi zmianami</a:t>
            </a:r>
          </a:p>
          <a:p>
            <a:pPr>
              <a:buFont typeface="Wingdings" pitchFamily="2" charset="2"/>
              <a:buChar char="Ø"/>
              <a:defRPr/>
            </a:pPr>
            <a:r>
              <a:rPr lang="pl-PL" sz="2200" dirty="0"/>
              <a:t>Ustawa kodeks karny z dnia 06.06.1997r.  w</a:t>
            </a:r>
            <a:r>
              <a:rPr lang="pl-PL" sz="2200" dirty="0" smtClean="0"/>
              <a:t>raz z </a:t>
            </a:r>
            <a:r>
              <a:rPr lang="pl-PL" sz="2200" dirty="0"/>
              <a:t>późniejszymi zmianami</a:t>
            </a:r>
          </a:p>
          <a:p>
            <a:pPr>
              <a:buFont typeface="Wingdings" pitchFamily="2" charset="2"/>
              <a:buChar char="Ø"/>
              <a:defRPr/>
            </a:pPr>
            <a:r>
              <a:rPr lang="pl-PL" sz="2200" dirty="0"/>
              <a:t>Ustawa kodeks postępowania karnego z dnia 06.06.1997r.  </a:t>
            </a:r>
            <a:r>
              <a:rPr lang="pl-PL" sz="2200" dirty="0" smtClean="0"/>
              <a:t/>
            </a:r>
            <a:br>
              <a:rPr lang="pl-PL" sz="2200" dirty="0" smtClean="0"/>
            </a:br>
            <a:r>
              <a:rPr lang="pl-PL" sz="2200" dirty="0" smtClean="0"/>
              <a:t>z </a:t>
            </a:r>
            <a:r>
              <a:rPr lang="pl-PL" sz="2200" dirty="0"/>
              <a:t>późniejszymi zmianami</a:t>
            </a:r>
          </a:p>
          <a:p>
            <a:pPr marL="0" indent="0">
              <a:buNone/>
              <a:defRPr/>
            </a:pPr>
            <a:endParaRPr lang="pl-PL" sz="2400" dirty="0"/>
          </a:p>
          <a:p>
            <a:pPr>
              <a:defRPr/>
            </a:pPr>
            <a:endParaRPr lang="pl-PL" sz="1800" dirty="0"/>
          </a:p>
          <a:p>
            <a:pPr marL="0" indent="0">
              <a:buNone/>
            </a:pPr>
            <a:endParaRPr lang="pl-PL" sz="2000" dirty="0"/>
          </a:p>
        </p:txBody>
      </p:sp>
    </p:spTree>
    <p:extLst>
      <p:ext uri="{BB962C8B-B14F-4D97-AF65-F5344CB8AC3E}">
        <p14:creationId xmlns:p14="http://schemas.microsoft.com/office/powerpoint/2010/main" xmlns="" val="1824908548"/>
      </p:ext>
    </p:extLst>
  </p:cSld>
  <p:clrMapOvr>
    <a:masterClrMapping/>
  </p:clrMapOvr>
  <p:transition spd="slow" advTm="1000">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PROCESOWE</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Autofit/>
          </a:bodyPr>
          <a:lstStyle/>
          <a:p>
            <a:pPr marL="0" indent="0">
              <a:buNone/>
            </a:pPr>
            <a:r>
              <a:rPr lang="pl-PL" sz="1600" b="1" dirty="0"/>
              <a:t>Art. 189.</a:t>
            </a:r>
            <a:r>
              <a:rPr lang="pl-PL" sz="1600" dirty="0"/>
              <a:t/>
            </a:r>
            <a:br>
              <a:rPr lang="pl-PL" sz="1600" dirty="0"/>
            </a:br>
            <a:r>
              <a:rPr lang="pl-PL" sz="1600" dirty="0"/>
              <a:t>§ 1. Kto pozbawia człowieka wolności,  podlega karze pozbawienia wolności od 3 miesięcy do lat 5. </a:t>
            </a:r>
          </a:p>
          <a:p>
            <a:pPr marL="0" indent="0">
              <a:buNone/>
            </a:pPr>
            <a:r>
              <a:rPr lang="pl-PL" sz="1600" dirty="0"/>
              <a:t>§ 2. Jeżeli pozbawienie wolności trwało dłużej niż 7 dni, sprawca  podlega karze pozbawienia wolności od roku do lat 10.</a:t>
            </a:r>
          </a:p>
          <a:p>
            <a:pPr marL="0" indent="0">
              <a:buNone/>
            </a:pPr>
            <a:r>
              <a:rPr lang="pl-PL" sz="1600" dirty="0"/>
              <a:t>§ 3. Jeżeli pozbawienie wolności, o którym mowa w § 1 lub 2, łączyło się ze szczególnym udręczeniem, sprawca  podlega karze pozbawienia wolności na czas nie krótszy od lat 3.</a:t>
            </a:r>
          </a:p>
          <a:p>
            <a:pPr marL="0" indent="0">
              <a:buNone/>
            </a:pPr>
            <a:r>
              <a:rPr lang="pl-PL" sz="1600" b="1" dirty="0"/>
              <a:t>Art. 190.</a:t>
            </a:r>
            <a:r>
              <a:rPr lang="pl-PL" sz="1600" dirty="0"/>
              <a:t/>
            </a:r>
            <a:br>
              <a:rPr lang="pl-PL" sz="1600" dirty="0"/>
            </a:br>
            <a:r>
              <a:rPr lang="pl-PL" sz="1600" dirty="0"/>
              <a:t>Kto grozi innej osobie popełnieniem przestępstwa na jej szkodę lub szkodę osoby najbliższej, jeżeli groźba wzbudza w zagrożonym uzasadnioną obawę, że będzie spełniona,  podlega grzywnie, karze ograniczenia wolności albo pozbawienia wolności do lat 2. </a:t>
            </a:r>
          </a:p>
          <a:p>
            <a:pPr marL="0" indent="0">
              <a:buNone/>
            </a:pPr>
            <a:r>
              <a:rPr lang="pl-PL" sz="1600" dirty="0"/>
              <a:t>§ 2</a:t>
            </a:r>
            <a:r>
              <a:rPr lang="pl-PL" sz="1600" b="1" dirty="0"/>
              <a:t>. Ściganie następuje na wniosek pokrzywdzonego.</a:t>
            </a:r>
          </a:p>
          <a:p>
            <a:pPr marL="0" indent="0">
              <a:buNone/>
            </a:pPr>
            <a:r>
              <a:rPr lang="pl-PL" sz="1600" b="1" dirty="0"/>
              <a:t>Art. 191.</a:t>
            </a:r>
            <a:r>
              <a:rPr lang="pl-PL" sz="1600" dirty="0"/>
              <a:t/>
            </a:r>
            <a:br>
              <a:rPr lang="pl-PL" sz="1600" dirty="0"/>
            </a:br>
            <a:r>
              <a:rPr lang="pl-PL" sz="1600" dirty="0"/>
              <a:t>§ 1. Kto stosuje przemoc wobec osoby lub groźbę bezprawną w celu zmuszenia innej osoby do określonego działania, zaniechania lub znoszenia,  podlega karze pozbawienia wolności do lat 3. </a:t>
            </a:r>
          </a:p>
          <a:p>
            <a:pPr marL="0" indent="0">
              <a:buNone/>
            </a:pPr>
            <a:r>
              <a:rPr lang="pl-PL" sz="1600" dirty="0"/>
              <a:t>§ 2. Jeżeli sprawca działa w sposób określony w § 1 w celu wymuszenia zwrotu wierzytelności,  podlega karze pozbawienia wolności od 3 miesięcy do lat 5</a:t>
            </a:r>
          </a:p>
        </p:txBody>
      </p:sp>
    </p:spTree>
    <p:extLst>
      <p:ext uri="{BB962C8B-B14F-4D97-AF65-F5344CB8AC3E}">
        <p14:creationId xmlns:p14="http://schemas.microsoft.com/office/powerpoint/2010/main" xmlns="" val="3309566434"/>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a:ln>
            <a:solidFill>
              <a:schemeClr val="tx2">
                <a:lumMod val="20000"/>
                <a:lumOff val="80000"/>
              </a:schemeClr>
            </a:solidFill>
          </a:ln>
        </p:spPr>
        <p:txBody>
          <a:bodyPr>
            <a:normAutofit/>
          </a:bodyPr>
          <a:lstStyle/>
          <a:p>
            <a:r>
              <a:rPr lang="pl-PL" sz="2400" b="1" dirty="0"/>
              <a:t>DZIAŁANIA  PROCESOWE</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Autofit/>
          </a:bodyPr>
          <a:lstStyle/>
          <a:p>
            <a:pPr marL="0" indent="0">
              <a:buNone/>
            </a:pPr>
            <a:r>
              <a:rPr lang="pl-PL" sz="1800" dirty="0" smtClean="0"/>
              <a:t>	</a:t>
            </a:r>
          </a:p>
          <a:p>
            <a:pPr marL="0" indent="0">
              <a:buNone/>
            </a:pPr>
            <a:r>
              <a:rPr lang="pl-PL" sz="1800" dirty="0"/>
              <a:t>	</a:t>
            </a:r>
            <a:r>
              <a:rPr lang="pl-PL" sz="2000" dirty="0" smtClean="0"/>
              <a:t>Przestępstwa </a:t>
            </a:r>
            <a:r>
              <a:rPr lang="pl-PL" sz="2000" dirty="0"/>
              <a:t>z art. 207, art. 189 i art. 191 są przestępstwami </a:t>
            </a:r>
            <a:r>
              <a:rPr lang="pl-PL" sz="2000" b="1" dirty="0"/>
              <a:t>ściganymi z urzędu. </a:t>
            </a:r>
            <a:r>
              <a:rPr lang="pl-PL" sz="2000" dirty="0"/>
              <a:t>Przepis </a:t>
            </a:r>
            <a:r>
              <a:rPr lang="pl-PL" sz="2000" b="1" dirty="0"/>
              <a:t>art. 304 § 1 </a:t>
            </a:r>
            <a:r>
              <a:rPr lang="pl-PL" sz="2000" dirty="0"/>
              <a:t>kodeksu postępowania karnego nakłada na każdego, kto dowiedział się o popełnieniu przestępstwa ściganego z urzędu, w tym przypadku przemocy w rodzinie, </a:t>
            </a:r>
            <a:r>
              <a:rPr lang="pl-PL" sz="2000" b="1" dirty="0"/>
              <a:t>społeczny obowiązek </a:t>
            </a:r>
            <a:r>
              <a:rPr lang="pl-PL" sz="2000" dirty="0"/>
              <a:t>zawiadomienia o tym Prokuratora lub Policji</a:t>
            </a:r>
            <a:r>
              <a:rPr lang="pl-PL" sz="2000" dirty="0" smtClean="0"/>
              <a:t>.</a:t>
            </a:r>
          </a:p>
          <a:p>
            <a:pPr marL="0" indent="0">
              <a:buNone/>
            </a:pPr>
            <a:r>
              <a:rPr lang="pl-PL" sz="2000" dirty="0" smtClean="0"/>
              <a:t>	Zgodnie </a:t>
            </a:r>
            <a:r>
              <a:rPr lang="pl-PL" sz="2000" dirty="0"/>
              <a:t>zaś z przepisem </a:t>
            </a:r>
            <a:r>
              <a:rPr lang="pl-PL" sz="2000" b="1" dirty="0"/>
              <a:t>art. 304 §2 </a:t>
            </a:r>
            <a:r>
              <a:rPr lang="pl-PL" sz="2000" dirty="0"/>
              <a:t>kodeksu postępowania karnego, instytucje państwowe i samorządowe, które w związku ze swą działalnością (np. szkoła, PCPR, OPS, placówka </a:t>
            </a:r>
            <a:r>
              <a:rPr lang="pl-PL" sz="2000" dirty="0" smtClean="0"/>
              <a:t>medyczna, szkoła) </a:t>
            </a:r>
            <a:r>
              <a:rPr lang="pl-PL" sz="2000" dirty="0"/>
              <a:t>dowiedziały się o popełnieniu przestępstwa ściganego z urzędu</a:t>
            </a:r>
            <a:r>
              <a:rPr lang="pl-PL" sz="2000" b="1" dirty="0"/>
              <a:t>, są obowiązane niezwłocznie </a:t>
            </a:r>
            <a:r>
              <a:rPr lang="pl-PL" sz="2000" dirty="0"/>
              <a:t>zawiadomić o tym prokuratora lub Policję oraz przedsięwziąć niezbędne czynności do czasu przybycia organu powołanego do ścigania przestępstw lub do czasu wydania przez ten organ stosownego zarządzenia, aby nie dopuścić do zatarcia śladów i dowodów przestępstwa. </a:t>
            </a:r>
          </a:p>
        </p:txBody>
      </p:sp>
    </p:spTree>
    <p:extLst>
      <p:ext uri="{BB962C8B-B14F-4D97-AF65-F5344CB8AC3E}">
        <p14:creationId xmlns:p14="http://schemas.microsoft.com/office/powerpoint/2010/main" xmlns="" val="3382870986"/>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PROCESOWE </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marL="0" indent="0">
              <a:buNone/>
            </a:pPr>
            <a:r>
              <a:rPr lang="pl-PL" sz="2000" b="1" dirty="0" smtClean="0"/>
              <a:t>Ustawa z </a:t>
            </a:r>
            <a:r>
              <a:rPr lang="pl-PL" sz="2000" b="1" dirty="0"/>
              <a:t>dnia 10 czerwca 2010 </a:t>
            </a:r>
            <a:r>
              <a:rPr lang="pl-PL" sz="2000" b="1" dirty="0" smtClean="0"/>
              <a:t>r. o </a:t>
            </a:r>
            <a:r>
              <a:rPr lang="pl-PL" sz="2000" b="1" dirty="0"/>
              <a:t>zmianie ustawy o przeciwdziałaniu przemocy w rodzinie oraz niektórych innych </a:t>
            </a:r>
            <a:r>
              <a:rPr lang="pl-PL" sz="2000" b="1" dirty="0" smtClean="0"/>
              <a:t>ustaw</a:t>
            </a:r>
          </a:p>
          <a:p>
            <a:pPr marL="0" indent="0">
              <a:buNone/>
            </a:pPr>
            <a:r>
              <a:rPr lang="pl-PL" sz="2000" b="1" baseline="30000" dirty="0" smtClean="0"/>
              <a:t> </a:t>
            </a:r>
            <a:r>
              <a:rPr lang="pl-PL" sz="2000" b="1" dirty="0" smtClean="0"/>
              <a:t>(Dz</a:t>
            </a:r>
            <a:r>
              <a:rPr lang="pl-PL" sz="2000" b="1" dirty="0"/>
              <a:t>. U. z dnia 13 lipca 2010 r.)</a:t>
            </a:r>
          </a:p>
          <a:p>
            <a:pPr marL="0" indent="0">
              <a:buNone/>
            </a:pPr>
            <a:r>
              <a:rPr lang="pl-PL" sz="2000" b="1" dirty="0" smtClean="0"/>
              <a:t>Art</a:t>
            </a:r>
            <a:r>
              <a:rPr lang="pl-PL" sz="2000" b="1" dirty="0"/>
              <a:t>. 12</a:t>
            </a:r>
            <a:r>
              <a:rPr lang="pl-PL" sz="2000" b="1" dirty="0" smtClean="0"/>
              <a:t>.</a:t>
            </a:r>
          </a:p>
          <a:p>
            <a:pPr marL="0" indent="0" algn="just">
              <a:buNone/>
            </a:pPr>
            <a:r>
              <a:rPr lang="pl-PL" sz="2000" dirty="0"/>
              <a:t> 1.  Osoby, które w związku z wykonywaniem swoich obowiązków służbowych lub zawodowych powzięły podejrzenie o popełnieniu ściganego z urzędu przestępstwa z użyciem przemocy w rodzinie, niezwłocznie zawiadamiają </a:t>
            </a:r>
            <a:r>
              <a:rPr lang="pl-PL" sz="2000" dirty="0" smtClean="0"/>
              <a:t/>
            </a:r>
            <a:br>
              <a:rPr lang="pl-PL" sz="2000" dirty="0" smtClean="0"/>
            </a:br>
            <a:r>
              <a:rPr lang="pl-PL" sz="2000" dirty="0" smtClean="0"/>
              <a:t>o </a:t>
            </a:r>
            <a:r>
              <a:rPr lang="pl-PL" sz="2000" dirty="0"/>
              <a:t>tym Policję lub prokuratora.</a:t>
            </a:r>
          </a:p>
          <a:p>
            <a:pPr marL="0" indent="0" algn="just">
              <a:buNone/>
            </a:pPr>
            <a:r>
              <a:rPr lang="pl-PL" sz="2000" dirty="0"/>
              <a:t>2.   Osoby będące świadkami przemocy w rodzinie powinny zawiadomić o tym Policję, prokuratora lub inny podmiot działający na rzecz przeciwdziałania przemocy w rodzinie.";</a:t>
            </a:r>
          </a:p>
          <a:p>
            <a:pPr marL="0" indent="0" algn="just">
              <a:buNone/>
            </a:pPr>
            <a:endParaRPr lang="pl-PL" sz="2400" dirty="0"/>
          </a:p>
        </p:txBody>
      </p:sp>
    </p:spTree>
    <p:extLst>
      <p:ext uri="{BB962C8B-B14F-4D97-AF65-F5344CB8AC3E}">
        <p14:creationId xmlns:p14="http://schemas.microsoft.com/office/powerpoint/2010/main" xmlns="" val="679376268"/>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29600" cy="1143000"/>
          </a:xfrm>
          <a:solidFill>
            <a:schemeClr val="tx2">
              <a:lumMod val="20000"/>
              <a:lumOff val="80000"/>
            </a:schemeClr>
          </a:solidFill>
        </p:spPr>
        <p:txBody>
          <a:bodyPr>
            <a:normAutofit/>
          </a:bodyPr>
          <a:lstStyle/>
          <a:p>
            <a:r>
              <a:rPr lang="pl-PL" sz="2400" b="1" dirty="0"/>
              <a:t>DZIAŁANIA  </a:t>
            </a:r>
            <a:r>
              <a:rPr lang="pl-PL" sz="2400" b="1" dirty="0" smtClean="0"/>
              <a:t>PROCESOWE – art. 207 kk</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fontScale="32500" lnSpcReduction="20000"/>
          </a:bodyPr>
          <a:lstStyle/>
          <a:p>
            <a:pPr marL="0" indent="0">
              <a:buNone/>
            </a:pPr>
            <a:r>
              <a:rPr lang="pl-PL" sz="3600" dirty="0" smtClean="0"/>
              <a:t>	</a:t>
            </a:r>
          </a:p>
          <a:p>
            <a:pPr marL="0" indent="0" algn="just">
              <a:buNone/>
            </a:pPr>
            <a:r>
              <a:rPr lang="pl-PL" sz="3600" dirty="0"/>
              <a:t>	</a:t>
            </a:r>
            <a:r>
              <a:rPr lang="pl-PL" sz="6200" dirty="0" smtClean="0"/>
              <a:t>Przestępstwo </a:t>
            </a:r>
            <a:r>
              <a:rPr lang="pl-PL" sz="6200" dirty="0"/>
              <a:t>znęcania się nad najbliższymi </a:t>
            </a:r>
            <a:r>
              <a:rPr lang="pl-PL" sz="6200" b="1" dirty="0"/>
              <a:t>(art. 207 k.k.) jest </a:t>
            </a:r>
            <a:r>
              <a:rPr lang="pl-PL" sz="6200" b="1" dirty="0" smtClean="0"/>
              <a:t>ścigane z </a:t>
            </a:r>
            <a:r>
              <a:rPr lang="pl-PL" sz="6200" b="1" dirty="0"/>
              <a:t>urzędu. </a:t>
            </a:r>
            <a:endParaRPr lang="pl-PL" sz="6200" b="1" dirty="0" smtClean="0"/>
          </a:p>
          <a:p>
            <a:pPr marL="0" indent="0" algn="just">
              <a:buNone/>
            </a:pPr>
            <a:r>
              <a:rPr lang="pl-PL" sz="6200" dirty="0" smtClean="0"/>
              <a:t>	Nie </a:t>
            </a:r>
            <a:r>
              <a:rPr lang="pl-PL" sz="6200" dirty="0"/>
              <a:t>jest wymagane przyjęcie zawiadomienia o przestępstwie od </a:t>
            </a:r>
            <a:r>
              <a:rPr lang="pl-PL" sz="6200" dirty="0" smtClean="0"/>
              <a:t>osoby pokrzywdzonej lub </a:t>
            </a:r>
            <a:r>
              <a:rPr lang="pl-PL" sz="6200" dirty="0"/>
              <a:t>członka rodziny. Na podstawie zgromadzonych </a:t>
            </a:r>
            <a:r>
              <a:rPr lang="pl-PL" sz="6200" dirty="0" smtClean="0"/>
              <a:t>Niebieskich Kart </a:t>
            </a:r>
            <a:r>
              <a:rPr lang="pl-PL" sz="6200" dirty="0"/>
              <a:t>oraz </a:t>
            </a:r>
            <a:r>
              <a:rPr lang="pl-PL" sz="6200" dirty="0" smtClean="0"/>
              <a:t>informacji własnych</a:t>
            </a:r>
            <a:r>
              <a:rPr lang="pl-PL" sz="6200" dirty="0"/>
              <a:t>, policja ma możliwość podjęcia decyzji </a:t>
            </a:r>
            <a:r>
              <a:rPr lang="pl-PL" sz="6200" dirty="0" smtClean="0"/>
              <a:t>o przeprowadzeniu :</a:t>
            </a:r>
            <a:endParaRPr lang="pl-PL" sz="6200" dirty="0"/>
          </a:p>
          <a:p>
            <a:pPr>
              <a:buFontTx/>
              <a:buChar char="-"/>
            </a:pPr>
            <a:r>
              <a:rPr lang="pl-PL" sz="6200" dirty="0" smtClean="0"/>
              <a:t>czynności sprawdzających lub,</a:t>
            </a:r>
          </a:p>
          <a:p>
            <a:pPr>
              <a:buFontTx/>
              <a:buChar char="-"/>
            </a:pPr>
            <a:r>
              <a:rPr lang="pl-PL" sz="6200" dirty="0" smtClean="0"/>
              <a:t>wszczęciu </a:t>
            </a:r>
            <a:r>
              <a:rPr lang="pl-PL" sz="6200" dirty="0"/>
              <a:t>postępowania przygotowawczego, </a:t>
            </a:r>
            <a:r>
              <a:rPr lang="pl-PL" sz="6200" dirty="0" smtClean="0"/>
              <a:t>(niezależnie od woli </a:t>
            </a:r>
            <a:r>
              <a:rPr lang="pl-PL" sz="6200" dirty="0"/>
              <a:t>osoby </a:t>
            </a:r>
            <a:r>
              <a:rPr lang="pl-PL" sz="6200" dirty="0" smtClean="0"/>
              <a:t>pokrzywdzonej), </a:t>
            </a:r>
          </a:p>
          <a:p>
            <a:pPr marL="0" indent="0">
              <a:buNone/>
            </a:pPr>
            <a:endParaRPr lang="pl-PL" sz="5500" dirty="0" smtClean="0"/>
          </a:p>
          <a:p>
            <a:pPr marL="0" indent="0" algn="just">
              <a:buNone/>
            </a:pPr>
            <a:r>
              <a:rPr lang="pl-PL" sz="5500" dirty="0"/>
              <a:t>	</a:t>
            </a:r>
            <a:r>
              <a:rPr lang="pl-PL" sz="6200" b="1" dirty="0" smtClean="0"/>
              <a:t> </a:t>
            </a:r>
            <a:r>
              <a:rPr lang="pl-PL" sz="6200" b="1" dirty="0"/>
              <a:t>Jednakże</a:t>
            </a:r>
            <a:r>
              <a:rPr lang="pl-PL" sz="6200" dirty="0"/>
              <a:t>, </a:t>
            </a:r>
            <a:r>
              <a:rPr lang="pl-PL" sz="6200" b="1" dirty="0"/>
              <a:t>brak woli </a:t>
            </a:r>
            <a:r>
              <a:rPr lang="pl-PL" sz="6200" b="1" dirty="0" smtClean="0"/>
              <a:t>osoby pokrzywdzonej w wyniku przemocy, do </a:t>
            </a:r>
            <a:r>
              <a:rPr lang="pl-PL" sz="6200" b="1" dirty="0"/>
              <a:t>współpracy z </a:t>
            </a:r>
            <a:r>
              <a:rPr lang="pl-PL" sz="6200" b="1" dirty="0" smtClean="0"/>
              <a:t>organami ścigania </a:t>
            </a:r>
            <a:r>
              <a:rPr lang="pl-PL" sz="6200" b="1" dirty="0"/>
              <a:t>może powodować mały „ciężar dowodowy” sprawy, która w </a:t>
            </a:r>
            <a:r>
              <a:rPr lang="pl-PL" sz="6200" b="1" dirty="0" smtClean="0"/>
              <a:t>dalszym postępowaniu </a:t>
            </a:r>
            <a:r>
              <a:rPr lang="pl-PL" sz="6200" b="1" dirty="0"/>
              <a:t>może zostać umorzona. Aktywne uczestnictwo </a:t>
            </a:r>
            <a:r>
              <a:rPr lang="pl-PL" sz="6200" b="1" dirty="0" smtClean="0"/>
              <a:t>ofiary w </a:t>
            </a:r>
            <a:r>
              <a:rPr lang="pl-PL" sz="6200" b="1" dirty="0"/>
              <a:t>postępowaniu podnosi wartość dowodową postępowania.</a:t>
            </a:r>
            <a:endParaRPr lang="pl-PL" sz="6200" dirty="0"/>
          </a:p>
          <a:p>
            <a:pPr marL="0" indent="0" algn="just">
              <a:buNone/>
            </a:pPr>
            <a:r>
              <a:rPr lang="pl-PL" sz="5500" dirty="0" smtClean="0"/>
              <a:t> </a:t>
            </a:r>
          </a:p>
        </p:txBody>
      </p:sp>
    </p:spTree>
    <p:extLst>
      <p:ext uri="{BB962C8B-B14F-4D97-AF65-F5344CB8AC3E}">
        <p14:creationId xmlns:p14="http://schemas.microsoft.com/office/powerpoint/2010/main" xmlns="" val="2887388849"/>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DZIAŁANIA  PROCESOWE – art. 207 kk</a:t>
            </a:r>
            <a:endParaRPr lang="pl-PL" sz="24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fontScale="92500" lnSpcReduction="20000"/>
          </a:bodyPr>
          <a:lstStyle/>
          <a:p>
            <a:pPr marL="0" indent="0">
              <a:buNone/>
            </a:pPr>
            <a:r>
              <a:rPr lang="pl-PL" sz="2000" dirty="0" smtClean="0"/>
              <a:t>	Czynności sprawdzające można zakończyć najpóźniej w terminie 30 dni od ich rozpoczęcia:</a:t>
            </a:r>
          </a:p>
          <a:p>
            <a:pPr marL="457200" indent="-457200">
              <a:buAutoNum type="arabicParenR"/>
            </a:pPr>
            <a:r>
              <a:rPr lang="pl-PL" sz="2000" dirty="0" smtClean="0"/>
              <a:t>odmową wszczęcia dochodzenia,</a:t>
            </a:r>
          </a:p>
          <a:p>
            <a:pPr marL="457200" indent="-457200">
              <a:buAutoNum type="arabicParenR"/>
            </a:pPr>
            <a:r>
              <a:rPr lang="pl-PL" sz="2000" dirty="0" smtClean="0"/>
              <a:t>Wszczęciem postępowania przygotowawczego,</a:t>
            </a:r>
          </a:p>
          <a:p>
            <a:pPr marL="0" indent="0">
              <a:buNone/>
            </a:pPr>
            <a:endParaRPr lang="pl-PL" sz="2000" dirty="0" smtClean="0"/>
          </a:p>
          <a:p>
            <a:pPr marL="0" indent="0">
              <a:buNone/>
            </a:pPr>
            <a:r>
              <a:rPr lang="pl-PL" sz="2000" dirty="0" smtClean="0"/>
              <a:t>Postępowanie </a:t>
            </a:r>
            <a:r>
              <a:rPr lang="pl-PL" sz="2000" dirty="0"/>
              <a:t>przygotowawcze </a:t>
            </a:r>
            <a:r>
              <a:rPr lang="pl-PL" sz="2000" dirty="0" smtClean="0"/>
              <a:t>może natomiast </a:t>
            </a:r>
            <a:r>
              <a:rPr lang="pl-PL" sz="2000" dirty="0"/>
              <a:t>zakończyć </a:t>
            </a:r>
            <a:r>
              <a:rPr lang="pl-PL" sz="2000" dirty="0" smtClean="0"/>
              <a:t>się : </a:t>
            </a:r>
          </a:p>
          <a:p>
            <a:pPr marL="514350" indent="-514350">
              <a:buAutoNum type="arabicParenR"/>
            </a:pPr>
            <a:r>
              <a:rPr lang="pl-PL" sz="2000" dirty="0" smtClean="0"/>
              <a:t>umorzeniem </a:t>
            </a:r>
            <a:r>
              <a:rPr lang="pl-PL" sz="2000" dirty="0"/>
              <a:t>(wówczas pokrzywdzony ma 7 dni na wniesienie </a:t>
            </a:r>
            <a:r>
              <a:rPr lang="pl-PL" sz="2000" dirty="0" smtClean="0"/>
              <a:t>zażalenia do Sądu), </a:t>
            </a:r>
          </a:p>
          <a:p>
            <a:pPr marL="514350" indent="-514350">
              <a:buAutoNum type="arabicParenR"/>
            </a:pPr>
            <a:r>
              <a:rPr lang="pl-PL" sz="2000" dirty="0" smtClean="0"/>
              <a:t>skierowaniem aktu </a:t>
            </a:r>
            <a:r>
              <a:rPr lang="pl-PL" sz="2000" dirty="0"/>
              <a:t>oskarżenia do </a:t>
            </a:r>
            <a:r>
              <a:rPr lang="pl-PL" sz="2000" dirty="0" smtClean="0"/>
              <a:t>Prokuratury o jego zatwierdzenie,</a:t>
            </a:r>
            <a:endParaRPr lang="pl-PL" sz="2000" dirty="0"/>
          </a:p>
          <a:p>
            <a:pPr marL="0" indent="0">
              <a:buNone/>
            </a:pPr>
            <a:r>
              <a:rPr lang="pl-PL" sz="2000" dirty="0" smtClean="0">
                <a:solidFill>
                  <a:srgbClr val="FF0000"/>
                </a:solidFill>
              </a:rPr>
              <a:t>	</a:t>
            </a:r>
          </a:p>
          <a:p>
            <a:pPr marL="0" indent="0">
              <a:buNone/>
            </a:pPr>
            <a:r>
              <a:rPr lang="pl-PL" sz="2000" dirty="0">
                <a:solidFill>
                  <a:srgbClr val="FF0000"/>
                </a:solidFill>
              </a:rPr>
              <a:t>	</a:t>
            </a:r>
            <a:r>
              <a:rPr lang="pl-PL" sz="2000" dirty="0" smtClean="0"/>
              <a:t>W okresie 11 miesięcy 2011 roku Komenda Miejska Policji w Nowym Sączu </a:t>
            </a:r>
            <a:r>
              <a:rPr lang="pl-PL" sz="2000" b="1" dirty="0" smtClean="0"/>
              <a:t>wszczęła ogółem 189  </a:t>
            </a:r>
            <a:r>
              <a:rPr lang="pl-PL" sz="2000" dirty="0" smtClean="0"/>
              <a:t>postępowań przygotowawczych w związku z art. 207 § 1 kk z czego na terenie Miasta Nowego Sącza:</a:t>
            </a:r>
          </a:p>
          <a:p>
            <a:pPr>
              <a:buFontTx/>
              <a:buChar char="-"/>
            </a:pPr>
            <a:r>
              <a:rPr lang="pl-PL" sz="2000" dirty="0" smtClean="0"/>
              <a:t>wszczęto – 72,</a:t>
            </a:r>
          </a:p>
          <a:p>
            <a:pPr>
              <a:buFontTx/>
              <a:buChar char="-"/>
            </a:pPr>
            <a:r>
              <a:rPr lang="pl-PL" sz="2000" dirty="0"/>
              <a:t>s</a:t>
            </a:r>
            <a:r>
              <a:rPr lang="pl-PL" sz="2000" dirty="0" smtClean="0"/>
              <a:t>twierdzono – 48,</a:t>
            </a:r>
          </a:p>
          <a:p>
            <a:pPr>
              <a:buFontTx/>
              <a:buChar char="-"/>
            </a:pPr>
            <a:r>
              <a:rPr lang="pl-PL" sz="2000" dirty="0" smtClean="0"/>
              <a:t>zakończono – 63,</a:t>
            </a:r>
          </a:p>
          <a:p>
            <a:pPr marL="0" indent="0">
              <a:buNone/>
            </a:pPr>
            <a:endParaRPr lang="pl-PL" sz="2000" dirty="0" smtClean="0"/>
          </a:p>
          <a:p>
            <a:pPr>
              <a:buFontTx/>
              <a:buChar char="-"/>
            </a:pPr>
            <a:endParaRPr lang="pl-PL" sz="2000" dirty="0"/>
          </a:p>
        </p:txBody>
      </p:sp>
    </p:spTree>
    <p:extLst>
      <p:ext uri="{BB962C8B-B14F-4D97-AF65-F5344CB8AC3E}">
        <p14:creationId xmlns:p14="http://schemas.microsoft.com/office/powerpoint/2010/main" xmlns="" val="2177589217"/>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smtClean="0"/>
              <a:t>DOSKONALENIE ZAWODOWE</a:t>
            </a:r>
            <a:endParaRPr lang="pl-PL" sz="2400" b="1"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marL="0" indent="0">
              <a:buNone/>
            </a:pPr>
            <a:r>
              <a:rPr lang="pl-PL" sz="2000" dirty="0" smtClean="0"/>
              <a:t>	</a:t>
            </a:r>
          </a:p>
          <a:p>
            <a:pPr marL="0" indent="0">
              <a:buNone/>
            </a:pPr>
            <a:r>
              <a:rPr lang="pl-PL" sz="2000" dirty="0"/>
              <a:t>	</a:t>
            </a:r>
            <a:r>
              <a:rPr lang="pl-PL" sz="2000" dirty="0" smtClean="0"/>
              <a:t>Celem podnoszenia kwalifikacji zawodowych policjantów w zakresie właściwej realizacji zadań procedury „Niebieska Karta” oraz zagadnienia przemocy w rodzinie KMP w Nowym Sączu prowadzi cykliczne szkolenia lokalne dla policjantów.</a:t>
            </a:r>
          </a:p>
          <a:p>
            <a:pPr marL="0" indent="0">
              <a:buNone/>
            </a:pPr>
            <a:r>
              <a:rPr lang="pl-PL" sz="2000" dirty="0"/>
              <a:t>	</a:t>
            </a:r>
            <a:r>
              <a:rPr lang="pl-PL" sz="2000" dirty="0" smtClean="0"/>
              <a:t>W okresie 11 miesięcy bieżącego roku </a:t>
            </a:r>
            <a:r>
              <a:rPr lang="pl-PL" sz="2000" b="1" dirty="0" smtClean="0"/>
              <a:t>przeprowadzono 3</a:t>
            </a:r>
            <a:r>
              <a:rPr lang="pl-PL" sz="2000" dirty="0" smtClean="0"/>
              <a:t> tego typu szkolenia, w tym:</a:t>
            </a:r>
          </a:p>
          <a:p>
            <a:pPr marL="457200" indent="-457200">
              <a:buAutoNum type="arabicParenR"/>
            </a:pPr>
            <a:r>
              <a:rPr lang="pl-PL" sz="2000" dirty="0" smtClean="0"/>
              <a:t>dla funkcjonariuszy wszystkich pionów – 1 </a:t>
            </a:r>
          </a:p>
          <a:p>
            <a:pPr marL="457200" indent="-457200">
              <a:buAutoNum type="arabicParenR"/>
            </a:pPr>
            <a:r>
              <a:rPr lang="pl-PL" sz="2000" dirty="0" smtClean="0"/>
              <a:t>dla dzielnicowych – 2,</a:t>
            </a:r>
          </a:p>
          <a:p>
            <a:pPr marL="457200" indent="-457200">
              <a:buAutoNum type="arabicParenR"/>
            </a:pPr>
            <a:r>
              <a:rPr lang="pl-PL" sz="2000" dirty="0" smtClean="0"/>
              <a:t>dla policjantów Referatu Patrolowo – Interwencyjnego - 2</a:t>
            </a:r>
            <a:endParaRPr lang="pl-PL" sz="2000" dirty="0"/>
          </a:p>
        </p:txBody>
      </p:sp>
    </p:spTree>
    <p:extLst>
      <p:ext uri="{BB962C8B-B14F-4D97-AF65-F5344CB8AC3E}">
        <p14:creationId xmlns:p14="http://schemas.microsoft.com/office/powerpoint/2010/main" xmlns="" val="410886385"/>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0" y="0"/>
            <a:ext cx="9144000" cy="6858000"/>
          </a:xfrm>
          <a:solidFill>
            <a:schemeClr val="tx2">
              <a:lumMod val="20000"/>
              <a:lumOff val="80000"/>
            </a:schemeClr>
          </a:solidFill>
        </p:spPr>
        <p:txBody>
          <a:bodyPr>
            <a:normAutofit/>
          </a:bodyPr>
          <a:lstStyle/>
          <a:p>
            <a:pPr marL="0" indent="0" algn="ctr">
              <a:buNone/>
            </a:pPr>
            <a:endParaRPr lang="pl-PL" sz="4400" dirty="0" smtClean="0">
              <a:latin typeface="Arial Black" pitchFamily="34" charset="0"/>
            </a:endParaRPr>
          </a:p>
          <a:p>
            <a:pPr marL="0" indent="0" algn="ctr">
              <a:buNone/>
            </a:pPr>
            <a:endParaRPr lang="pl-PL" sz="4400" dirty="0">
              <a:latin typeface="Arial Black" pitchFamily="34" charset="0"/>
            </a:endParaRPr>
          </a:p>
          <a:p>
            <a:pPr marL="0" indent="0" algn="ctr">
              <a:buNone/>
            </a:pPr>
            <a:r>
              <a:rPr lang="pl-PL" sz="4400" dirty="0" smtClean="0">
                <a:latin typeface="Arial Black" pitchFamily="34" charset="0"/>
              </a:rPr>
              <a:t>DZIĘKUJĘ </a:t>
            </a:r>
          </a:p>
          <a:p>
            <a:pPr marL="0" indent="0" algn="ctr">
              <a:buNone/>
            </a:pPr>
            <a:r>
              <a:rPr lang="pl-PL" sz="4400" dirty="0" smtClean="0">
                <a:latin typeface="Arial Black" pitchFamily="34" charset="0"/>
              </a:rPr>
              <a:t>ZA </a:t>
            </a:r>
          </a:p>
          <a:p>
            <a:pPr marL="0" indent="0" algn="ctr">
              <a:buNone/>
            </a:pPr>
            <a:r>
              <a:rPr lang="pl-PL" sz="4400" dirty="0" smtClean="0">
                <a:latin typeface="Arial Black" pitchFamily="34" charset="0"/>
              </a:rPr>
              <a:t>UWAGĘ</a:t>
            </a:r>
            <a:endParaRPr lang="pl-PL" sz="4400" dirty="0">
              <a:latin typeface="Arial Black" pitchFamily="34" charset="0"/>
            </a:endParaRPr>
          </a:p>
        </p:txBody>
      </p:sp>
    </p:spTree>
    <p:extLst>
      <p:ext uri="{BB962C8B-B14F-4D97-AF65-F5344CB8AC3E}">
        <p14:creationId xmlns:p14="http://schemas.microsoft.com/office/powerpoint/2010/main" xmlns="" val="213427266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5674642"/>
          </a:xfrm>
        </p:spPr>
        <p:txBody>
          <a:bodyPr>
            <a:noAutofit/>
          </a:bodyPr>
          <a:lstStyle/>
          <a:p>
            <a:r>
              <a:rPr lang="pl-PL" sz="2400" b="1" dirty="0" smtClean="0"/>
              <a:t/>
            </a:r>
            <a:br>
              <a:rPr lang="pl-PL" sz="2400" b="1" dirty="0" smtClean="0"/>
            </a:br>
            <a:r>
              <a:rPr lang="pl-PL" sz="2400" b="1" dirty="0"/>
              <a:t/>
            </a:r>
            <a:br>
              <a:rPr lang="pl-PL" sz="2400" b="1" dirty="0"/>
            </a:br>
            <a:r>
              <a:rPr lang="pl-PL" sz="2400" b="1" dirty="0" smtClean="0"/>
              <a:t/>
            </a:r>
            <a:br>
              <a:rPr lang="pl-PL" sz="2400" b="1" dirty="0" smtClean="0"/>
            </a:br>
            <a:r>
              <a:rPr lang="pl-PL" sz="2400" dirty="0" smtClean="0"/>
              <a:t>.</a:t>
            </a:r>
            <a:endParaRPr lang="pl-PL" sz="2400" dirty="0"/>
          </a:p>
        </p:txBody>
      </p:sp>
      <p:sp>
        <p:nvSpPr>
          <p:cNvPr id="3" name="Prostokąt 2"/>
          <p:cNvSpPr/>
          <p:nvPr/>
        </p:nvSpPr>
        <p:spPr>
          <a:xfrm>
            <a:off x="611560" y="476672"/>
            <a:ext cx="7632848" cy="5078313"/>
          </a:xfrm>
          <a:prstGeom prst="rect">
            <a:avLst/>
          </a:prstGeom>
          <a:ln>
            <a:solidFill>
              <a:schemeClr val="tx2">
                <a:lumMod val="60000"/>
                <a:lumOff val="40000"/>
              </a:schemeClr>
            </a:solidFill>
          </a:ln>
        </p:spPr>
        <p:txBody>
          <a:bodyPr wrap="square">
            <a:spAutoFit/>
          </a:bodyPr>
          <a:lstStyle/>
          <a:p>
            <a:endParaRPr lang="pl-PL" b="1" dirty="0" smtClean="0"/>
          </a:p>
          <a:p>
            <a:endParaRPr lang="pl-PL" b="1" dirty="0" smtClean="0"/>
          </a:p>
          <a:p>
            <a:pPr algn="just"/>
            <a:r>
              <a:rPr lang="pl-PL" sz="2400" dirty="0" smtClean="0"/>
              <a:t>	</a:t>
            </a:r>
            <a:r>
              <a:rPr lang="pl-PL" sz="2000" dirty="0" smtClean="0"/>
              <a:t>W </a:t>
            </a:r>
            <a:r>
              <a:rPr lang="pl-PL" sz="2000" dirty="0"/>
              <a:t>przeciwdziałaniu </a:t>
            </a:r>
            <a:r>
              <a:rPr lang="pl-PL" sz="2000" dirty="0" smtClean="0"/>
              <a:t>przemocy Policja </a:t>
            </a:r>
            <a:r>
              <a:rPr lang="pl-PL" sz="2000" dirty="0"/>
              <a:t>odgrywa ważną </a:t>
            </a:r>
            <a:r>
              <a:rPr lang="pl-PL" sz="2000" dirty="0" smtClean="0"/>
              <a:t>rolę </a:t>
            </a:r>
            <a:br>
              <a:rPr lang="pl-PL" sz="2000" dirty="0" smtClean="0"/>
            </a:br>
            <a:r>
              <a:rPr lang="pl-PL" sz="2000" dirty="0" smtClean="0"/>
              <a:t>i </a:t>
            </a:r>
            <a:r>
              <a:rPr lang="pl-PL" sz="2000" dirty="0"/>
              <a:t>często od skuteczności interwencji zależy, czy pomoc udzielana przez inne służby będzie efektywna</a:t>
            </a:r>
            <a:r>
              <a:rPr lang="pl-PL" sz="2000" dirty="0" smtClean="0"/>
              <a:t>.</a:t>
            </a:r>
          </a:p>
          <a:p>
            <a:pPr algn="just"/>
            <a:endParaRPr lang="pl-PL" sz="2000" b="1" dirty="0" smtClean="0"/>
          </a:p>
          <a:p>
            <a:pPr algn="just"/>
            <a:r>
              <a:rPr lang="pl-PL" sz="2000" b="1" dirty="0" smtClean="0"/>
              <a:t> </a:t>
            </a:r>
            <a:r>
              <a:rPr lang="pl-PL" sz="2000" b="1" dirty="0"/>
              <a:t>„Ustawa o policji z dnia 6 kwietnia 1990 r. w artykule pierwszym określa, iż podstawowym zadaniem policji jest „ochrona życia </a:t>
            </a:r>
            <a:r>
              <a:rPr lang="pl-PL" sz="2000" b="1" dirty="0" smtClean="0"/>
              <a:t/>
            </a:r>
            <a:br>
              <a:rPr lang="pl-PL" sz="2000" b="1" dirty="0" smtClean="0"/>
            </a:br>
            <a:r>
              <a:rPr lang="pl-PL" sz="2000" b="1" dirty="0" smtClean="0"/>
              <a:t>i </a:t>
            </a:r>
            <a:r>
              <a:rPr lang="pl-PL" sz="2000" b="1" dirty="0"/>
              <a:t>zdrowia obywateli oraz mienia przed bezprawnymi zamachami naruszającymi te dobra</a:t>
            </a:r>
            <a:r>
              <a:rPr lang="pl-PL" sz="2000" b="1" dirty="0" smtClean="0"/>
              <a:t>”.</a:t>
            </a:r>
          </a:p>
          <a:p>
            <a:pPr algn="just"/>
            <a:endParaRPr lang="pl-PL" sz="2000" b="1" dirty="0"/>
          </a:p>
          <a:p>
            <a:pPr algn="just"/>
            <a:r>
              <a:rPr lang="pl-PL" sz="2000" dirty="0" smtClean="0"/>
              <a:t> 	Doświadczenia </a:t>
            </a:r>
            <a:r>
              <a:rPr lang="pl-PL" sz="2000" dirty="0"/>
              <a:t>osób, które pomagają ofiarom </a:t>
            </a:r>
            <a:r>
              <a:rPr lang="pl-PL" sz="2000" dirty="0" smtClean="0"/>
              <a:t>przemocy pokazują</a:t>
            </a:r>
            <a:r>
              <a:rPr lang="pl-PL" sz="2000" dirty="0"/>
              <a:t>, że przemoc domowa wymaga innego podejścia </a:t>
            </a:r>
            <a:r>
              <a:rPr lang="pl-PL" sz="2000" dirty="0" smtClean="0"/>
              <a:t>i </a:t>
            </a:r>
            <a:r>
              <a:rPr lang="pl-PL" sz="2000" dirty="0"/>
              <a:t>większej aktywności udzielania pomocy niż inne formy przemocy, wobec której interweniuje </a:t>
            </a:r>
            <a:r>
              <a:rPr lang="pl-PL" sz="2000" dirty="0" smtClean="0"/>
              <a:t>Policja.</a:t>
            </a:r>
          </a:p>
          <a:p>
            <a:pPr algn="just"/>
            <a:endParaRPr lang="pl-PL" sz="2400" dirty="0"/>
          </a:p>
        </p:txBody>
      </p:sp>
    </p:spTree>
    <p:extLst>
      <p:ext uri="{BB962C8B-B14F-4D97-AF65-F5344CB8AC3E}">
        <p14:creationId xmlns:p14="http://schemas.microsoft.com/office/powerpoint/2010/main" xmlns="" val="274598343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400" b="1" dirty="0"/>
              <a:t> </a:t>
            </a:r>
            <a:r>
              <a:rPr lang="pl-PL" sz="2400" b="1" dirty="0" smtClean="0"/>
              <a:t>DZIAŁANIA PODEJMOWANE </a:t>
            </a:r>
            <a:r>
              <a:rPr lang="pl-PL" sz="2400" b="1" dirty="0"/>
              <a:t>PRZEZ POLICJĘ </a:t>
            </a:r>
            <a:br>
              <a:rPr lang="pl-PL" sz="2400" b="1" dirty="0"/>
            </a:br>
            <a:r>
              <a:rPr lang="pl-PL" sz="2400" b="1" dirty="0"/>
              <a:t>W ZAKRESIE PRZECIWDZIAŁANIA PRZEMOCY W RODZINIE</a:t>
            </a:r>
          </a:p>
        </p:txBody>
      </p:sp>
      <p:sp>
        <p:nvSpPr>
          <p:cNvPr id="3" name="Symbol zastępczy zawartości 2"/>
          <p:cNvSpPr>
            <a:spLocks noGrp="1"/>
          </p:cNvSpPr>
          <p:nvPr>
            <p:ph sz="half" idx="1"/>
          </p:nvPr>
        </p:nvSpPr>
        <p:spPr>
          <a:ln>
            <a:solidFill>
              <a:schemeClr val="tx2">
                <a:lumMod val="40000"/>
                <a:lumOff val="60000"/>
              </a:schemeClr>
            </a:solidFill>
          </a:ln>
        </p:spPr>
        <p:txBody>
          <a:bodyPr>
            <a:normAutofit/>
          </a:bodyPr>
          <a:lstStyle/>
          <a:p>
            <a:pPr marL="0" indent="0">
              <a:buNone/>
            </a:pPr>
            <a:r>
              <a:rPr lang="pl-PL" sz="2400" b="1" dirty="0"/>
              <a:t>DZIAŁANIA PREWENCYJNE:</a:t>
            </a:r>
          </a:p>
          <a:p>
            <a:pPr>
              <a:buFont typeface="Wingdings" pitchFamily="2" charset="2"/>
              <a:buChar char="Ø"/>
            </a:pPr>
            <a:r>
              <a:rPr lang="pl-PL" sz="2400" dirty="0"/>
              <a:t>interwencja,</a:t>
            </a:r>
          </a:p>
          <a:p>
            <a:pPr>
              <a:buFont typeface="Wingdings" pitchFamily="2" charset="2"/>
              <a:buChar char="Ø"/>
            </a:pPr>
            <a:r>
              <a:rPr lang="pl-PL" sz="2400" dirty="0"/>
              <a:t>sporządzenie „Niebieskiej Karty”,</a:t>
            </a:r>
          </a:p>
          <a:p>
            <a:pPr>
              <a:buFont typeface="Wingdings" pitchFamily="2" charset="2"/>
              <a:buChar char="Ø"/>
            </a:pPr>
            <a:r>
              <a:rPr lang="pl-PL" sz="2400" dirty="0"/>
              <a:t>praca dzielnicowego na rzecz rodzin dotkniętych przemocą,</a:t>
            </a:r>
          </a:p>
          <a:p>
            <a:pPr>
              <a:buFont typeface="Wingdings" pitchFamily="2" charset="2"/>
              <a:buChar char="Ø"/>
            </a:pPr>
            <a:r>
              <a:rPr lang="pl-PL" sz="2400" dirty="0"/>
              <a:t>współpraca z instytucjami działającymi na rzecz przeciwdziałania przemocy w rodzinie</a:t>
            </a:r>
            <a:r>
              <a:rPr lang="pl-PL" sz="2400" dirty="0" smtClean="0"/>
              <a:t>,</a:t>
            </a:r>
          </a:p>
          <a:p>
            <a:pPr>
              <a:buFont typeface="Wingdings" pitchFamily="2" charset="2"/>
              <a:buChar char="Ø"/>
            </a:pPr>
            <a:endParaRPr lang="pl-PL" sz="2400" dirty="0"/>
          </a:p>
          <a:p>
            <a:pPr marL="0" indent="0">
              <a:buNone/>
            </a:pPr>
            <a:endParaRPr lang="pl-PL" dirty="0"/>
          </a:p>
        </p:txBody>
      </p:sp>
      <p:sp>
        <p:nvSpPr>
          <p:cNvPr id="4" name="Symbol zastępczy zawartości 3"/>
          <p:cNvSpPr>
            <a:spLocks noGrp="1"/>
          </p:cNvSpPr>
          <p:nvPr>
            <p:ph sz="half" idx="2"/>
          </p:nvPr>
        </p:nvSpPr>
        <p:spPr>
          <a:ln>
            <a:solidFill>
              <a:schemeClr val="tx2">
                <a:lumMod val="40000"/>
                <a:lumOff val="60000"/>
              </a:schemeClr>
            </a:solidFill>
          </a:ln>
        </p:spPr>
        <p:txBody>
          <a:bodyPr>
            <a:normAutofit/>
          </a:bodyPr>
          <a:lstStyle/>
          <a:p>
            <a:pPr marL="0" indent="0">
              <a:buNone/>
            </a:pPr>
            <a:r>
              <a:rPr lang="pl-PL" sz="2400" b="1" dirty="0"/>
              <a:t>DZIAŁANIA PROCESOWE:</a:t>
            </a:r>
          </a:p>
          <a:p>
            <a:pPr>
              <a:buFont typeface="Wingdings" pitchFamily="2" charset="2"/>
              <a:buChar char="Ø"/>
            </a:pPr>
            <a:r>
              <a:rPr lang="pl-PL" sz="2400" dirty="0"/>
              <a:t>czynności sprawdzające </a:t>
            </a:r>
            <a:br>
              <a:rPr lang="pl-PL" sz="2400" dirty="0"/>
            </a:br>
            <a:r>
              <a:rPr lang="pl-PL" sz="2400" dirty="0"/>
              <a:t>w kierunku przestępstw przeciwko rodzinie, w tym m.in. art.. 207 kk </a:t>
            </a:r>
            <a:br>
              <a:rPr lang="pl-PL" sz="2400" dirty="0"/>
            </a:br>
            <a:r>
              <a:rPr lang="pl-PL" sz="2400" dirty="0"/>
              <a:t>( znęcanie),</a:t>
            </a:r>
          </a:p>
          <a:p>
            <a:pPr>
              <a:buFont typeface="Wingdings" pitchFamily="2" charset="2"/>
              <a:buChar char="Ø"/>
            </a:pPr>
            <a:r>
              <a:rPr lang="pl-PL" sz="2400" dirty="0"/>
              <a:t>postępowanie przygotowawcze,</a:t>
            </a:r>
          </a:p>
          <a:p>
            <a:pPr marL="0" indent="0">
              <a:buNone/>
            </a:pPr>
            <a:endParaRPr lang="pl-PL" dirty="0"/>
          </a:p>
        </p:txBody>
      </p:sp>
    </p:spTree>
    <p:extLst>
      <p:ext uri="{BB962C8B-B14F-4D97-AF65-F5344CB8AC3E}">
        <p14:creationId xmlns:p14="http://schemas.microsoft.com/office/powerpoint/2010/main" xmlns="" val="294184278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Rectangle 13"/>
          <p:cNvSpPr txBox="1">
            <a:spLocks/>
          </p:cNvSpPr>
          <p:nvPr/>
        </p:nvSpPr>
        <p:spPr>
          <a:xfrm>
            <a:off x="684213" y="318862"/>
            <a:ext cx="8002587" cy="2159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400" b="1" dirty="0" smtClean="0">
                <a:latin typeface="Arial" charset="0"/>
              </a:rPr>
              <a:t>SCHEMAT  PODEJMOWANYCH DZIAŁAŃ PREWENCYJNYCH WOBEC </a:t>
            </a:r>
            <a:br>
              <a:rPr lang="pl-PL" sz="1400" b="1" dirty="0" smtClean="0">
                <a:latin typeface="Arial" charset="0"/>
              </a:rPr>
            </a:br>
            <a:r>
              <a:rPr lang="pl-PL" sz="1400" b="1" dirty="0" smtClean="0">
                <a:latin typeface="Arial" charset="0"/>
              </a:rPr>
              <a:t> PRZEMOCY W RODZINIE</a:t>
            </a:r>
            <a:endParaRPr lang="pl-PL" sz="1400" dirty="0" smtClean="0"/>
          </a:p>
        </p:txBody>
      </p:sp>
      <p:sp>
        <p:nvSpPr>
          <p:cNvPr id="4" name="AutoShape 17"/>
          <p:cNvSpPr>
            <a:spLocks noChangeArrowheads="1"/>
          </p:cNvSpPr>
          <p:nvPr/>
        </p:nvSpPr>
        <p:spPr bwMode="auto">
          <a:xfrm>
            <a:off x="250825" y="1125538"/>
            <a:ext cx="8642350" cy="719137"/>
          </a:xfrm>
          <a:prstGeom prst="roundRect">
            <a:avLst>
              <a:gd name="adj" fmla="val 16667"/>
            </a:avLst>
          </a:prstGeom>
          <a:solidFill>
            <a:schemeClr val="tx2">
              <a:lumMod val="20000"/>
              <a:lumOff val="80000"/>
            </a:schemeClr>
          </a:solidFill>
          <a:ln w="9525">
            <a:solidFill>
              <a:schemeClr val="accent5">
                <a:lumMod val="40000"/>
                <a:lumOff val="60000"/>
              </a:schemeClr>
            </a:solidFill>
            <a:round/>
            <a:headEnd/>
            <a:tailEnd/>
          </a:ln>
          <a:effectLst>
            <a:outerShdw dist="107763" dir="18900000" algn="ctr" rotWithShape="0">
              <a:schemeClr val="bg2">
                <a:alpha val="50000"/>
              </a:schemeClr>
            </a:outerShdw>
          </a:effectLst>
        </p:spPr>
        <p:txBody>
          <a:bodyPr wrap="none" anchor="ctr"/>
          <a:lstStyle/>
          <a:p>
            <a:pPr algn="ctr">
              <a:defRPr/>
            </a:pPr>
            <a:r>
              <a:rPr lang="pl-PL" sz="1600" b="1" dirty="0"/>
              <a:t>PRZYJĘCIE ZGŁOSZENIA</a:t>
            </a:r>
          </a:p>
          <a:p>
            <a:pPr algn="ctr">
              <a:buFontTx/>
              <a:buChar char="-"/>
              <a:defRPr/>
            </a:pPr>
            <a:r>
              <a:rPr lang="pl-PL" sz="1600" b="1" dirty="0"/>
              <a:t>telefoniczne 997 lub 112,</a:t>
            </a:r>
          </a:p>
          <a:p>
            <a:pPr algn="ctr">
              <a:defRPr/>
            </a:pPr>
            <a:r>
              <a:rPr lang="pl-PL" sz="1600" b="1" dirty="0"/>
              <a:t>- osobiście w jednostce Policji,</a:t>
            </a:r>
          </a:p>
        </p:txBody>
      </p:sp>
      <p:sp>
        <p:nvSpPr>
          <p:cNvPr id="5" name="AutoShape 18"/>
          <p:cNvSpPr>
            <a:spLocks noChangeArrowheads="1"/>
          </p:cNvSpPr>
          <p:nvPr/>
        </p:nvSpPr>
        <p:spPr bwMode="auto">
          <a:xfrm>
            <a:off x="323850" y="2420938"/>
            <a:ext cx="8496300" cy="936625"/>
          </a:xfrm>
          <a:prstGeom prst="roundRect">
            <a:avLst>
              <a:gd name="adj" fmla="val 16667"/>
            </a:avLst>
          </a:prstGeom>
          <a:solidFill>
            <a:schemeClr val="tx2">
              <a:lumMod val="20000"/>
              <a:lumOff val="80000"/>
            </a:schemeClr>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defRPr/>
            </a:pPr>
            <a:r>
              <a:rPr lang="pl-PL" sz="1600" b="1" dirty="0"/>
              <a:t>INFORMACJA O PRZEMOCY</a:t>
            </a:r>
          </a:p>
          <a:p>
            <a:pPr algn="ctr">
              <a:buFontTx/>
              <a:buChar char="-"/>
              <a:defRPr/>
            </a:pPr>
            <a:r>
              <a:rPr lang="pl-PL" sz="1600" b="1" dirty="0"/>
              <a:t>pokrzywdzony,</a:t>
            </a:r>
          </a:p>
          <a:p>
            <a:pPr algn="ctr">
              <a:defRPr/>
            </a:pPr>
            <a:r>
              <a:rPr lang="pl-PL" sz="1600" b="1" dirty="0"/>
              <a:t>- świadek przemocy</a:t>
            </a:r>
          </a:p>
        </p:txBody>
      </p:sp>
      <p:sp>
        <p:nvSpPr>
          <p:cNvPr id="6" name="AutoShape 19"/>
          <p:cNvSpPr>
            <a:spLocks noChangeArrowheads="1"/>
          </p:cNvSpPr>
          <p:nvPr/>
        </p:nvSpPr>
        <p:spPr bwMode="auto">
          <a:xfrm>
            <a:off x="323850" y="3789090"/>
            <a:ext cx="8569325" cy="1008062"/>
          </a:xfrm>
          <a:prstGeom prst="roundRect">
            <a:avLst>
              <a:gd name="adj" fmla="val 16667"/>
            </a:avLst>
          </a:prstGeom>
          <a:solidFill>
            <a:schemeClr val="tx2">
              <a:lumMod val="20000"/>
              <a:lumOff val="80000"/>
            </a:schemeClr>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defRPr/>
            </a:pPr>
            <a:r>
              <a:rPr lang="pl-PL" sz="1600" b="1" dirty="0"/>
              <a:t>PODJĘCIE INTERWENCJI </a:t>
            </a:r>
          </a:p>
          <a:p>
            <a:pPr algn="ctr">
              <a:buFontTx/>
              <a:buChar char="-"/>
              <a:defRPr/>
            </a:pPr>
            <a:r>
              <a:rPr lang="pl-PL" sz="1600" b="1" dirty="0"/>
              <a:t>patrol policji,</a:t>
            </a:r>
          </a:p>
          <a:p>
            <a:pPr algn="ctr">
              <a:defRPr/>
            </a:pPr>
            <a:r>
              <a:rPr lang="pl-PL" sz="1600" b="1" dirty="0"/>
              <a:t>- dzielnicowy lub inny dyżurujący funkcjonariusz w jednostce Policji</a:t>
            </a:r>
          </a:p>
        </p:txBody>
      </p:sp>
      <p:sp>
        <p:nvSpPr>
          <p:cNvPr id="7" name="AutoShape 20"/>
          <p:cNvSpPr>
            <a:spLocks noChangeArrowheads="1"/>
          </p:cNvSpPr>
          <p:nvPr/>
        </p:nvSpPr>
        <p:spPr bwMode="auto">
          <a:xfrm>
            <a:off x="395288" y="5444923"/>
            <a:ext cx="8424862" cy="936625"/>
          </a:xfrm>
          <a:prstGeom prst="roundRect">
            <a:avLst>
              <a:gd name="adj" fmla="val 16667"/>
            </a:avLst>
          </a:prstGeom>
          <a:solidFill>
            <a:schemeClr val="tx2">
              <a:lumMod val="20000"/>
              <a:lumOff val="80000"/>
            </a:schemeClr>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a:defRPr/>
            </a:pPr>
            <a:endParaRPr lang="pl-PL" sz="1600" b="1" dirty="0"/>
          </a:p>
          <a:p>
            <a:pPr algn="ctr">
              <a:defRPr/>
            </a:pPr>
            <a:r>
              <a:rPr lang="pl-PL" sz="1600" b="1" dirty="0"/>
              <a:t>DZIAŁANIA W TRAKCIE I PO INTERWENCJI </a:t>
            </a:r>
          </a:p>
          <a:p>
            <a:pPr algn="ctr">
              <a:buFontTx/>
              <a:buChar char="-"/>
              <a:defRPr/>
            </a:pPr>
            <a:r>
              <a:rPr lang="pl-PL" sz="1600" b="1" dirty="0"/>
              <a:t>sporządzenie ‘Niebieskiej Karty”,</a:t>
            </a:r>
          </a:p>
          <a:p>
            <a:pPr marL="285750" indent="-285750" algn="ctr">
              <a:buFontTx/>
              <a:buChar char="-"/>
              <a:defRPr/>
            </a:pPr>
            <a:r>
              <a:rPr lang="pl-PL" sz="1600" b="1" dirty="0" smtClean="0"/>
              <a:t>działania </a:t>
            </a:r>
            <a:r>
              <a:rPr lang="pl-PL" sz="1600" b="1" dirty="0"/>
              <a:t>prewencyjne </a:t>
            </a:r>
            <a:r>
              <a:rPr lang="pl-PL" sz="1600" b="1" dirty="0" smtClean="0"/>
              <a:t>dzielnicowego</a:t>
            </a:r>
          </a:p>
          <a:p>
            <a:pPr marL="285750" indent="-285750" algn="ctr">
              <a:buFontTx/>
              <a:buChar char="-"/>
              <a:defRPr/>
            </a:pPr>
            <a:r>
              <a:rPr lang="pl-PL" sz="1600" b="1" dirty="0"/>
              <a:t>c</a:t>
            </a:r>
            <a:r>
              <a:rPr lang="pl-PL" sz="1600" b="1" dirty="0" smtClean="0"/>
              <a:t>zynności procesowe</a:t>
            </a:r>
            <a:endParaRPr lang="pl-PL" sz="1600" b="1" dirty="0"/>
          </a:p>
          <a:p>
            <a:pPr algn="ctr">
              <a:defRPr/>
            </a:pPr>
            <a:endParaRPr lang="pl-PL" sz="1600" b="1" dirty="0"/>
          </a:p>
        </p:txBody>
      </p:sp>
      <p:sp>
        <p:nvSpPr>
          <p:cNvPr id="8" name="AutoShape 21"/>
          <p:cNvSpPr>
            <a:spLocks noChangeArrowheads="1"/>
          </p:cNvSpPr>
          <p:nvPr/>
        </p:nvSpPr>
        <p:spPr bwMode="auto">
          <a:xfrm>
            <a:off x="4139952" y="1916113"/>
            <a:ext cx="720725" cy="360362"/>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pl-PL"/>
          </a:p>
        </p:txBody>
      </p:sp>
      <p:sp>
        <p:nvSpPr>
          <p:cNvPr id="9" name="AutoShape 22"/>
          <p:cNvSpPr>
            <a:spLocks noChangeArrowheads="1"/>
          </p:cNvSpPr>
          <p:nvPr/>
        </p:nvSpPr>
        <p:spPr bwMode="auto">
          <a:xfrm>
            <a:off x="4139952" y="764704"/>
            <a:ext cx="720725" cy="28892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pl-PL"/>
          </a:p>
        </p:txBody>
      </p:sp>
      <p:sp>
        <p:nvSpPr>
          <p:cNvPr id="10" name="AutoShape 23"/>
          <p:cNvSpPr>
            <a:spLocks noChangeArrowheads="1"/>
          </p:cNvSpPr>
          <p:nvPr/>
        </p:nvSpPr>
        <p:spPr bwMode="auto">
          <a:xfrm>
            <a:off x="4140200" y="3429000"/>
            <a:ext cx="720725" cy="287338"/>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pl-PL"/>
          </a:p>
        </p:txBody>
      </p:sp>
      <p:sp>
        <p:nvSpPr>
          <p:cNvPr id="12" name="AutoShape 21"/>
          <p:cNvSpPr>
            <a:spLocks noChangeArrowheads="1"/>
          </p:cNvSpPr>
          <p:nvPr/>
        </p:nvSpPr>
        <p:spPr bwMode="auto">
          <a:xfrm>
            <a:off x="4189639" y="4940846"/>
            <a:ext cx="720725" cy="360362"/>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pl-PL"/>
          </a:p>
        </p:txBody>
      </p:sp>
    </p:spTree>
    <p:extLst>
      <p:ext uri="{BB962C8B-B14F-4D97-AF65-F5344CB8AC3E}">
        <p14:creationId xmlns:p14="http://schemas.microsoft.com/office/powerpoint/2010/main" xmlns="" val="12137639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800" b="1" dirty="0" smtClean="0"/>
              <a:t>DZIAŁANIA PREWENCYJNE - INTERWENCJA</a:t>
            </a:r>
            <a:endParaRPr lang="pl-PL" sz="2800" b="1" dirty="0"/>
          </a:p>
        </p:txBody>
      </p:sp>
      <p:sp>
        <p:nvSpPr>
          <p:cNvPr id="3" name="Symbol zastępczy zawartości 2"/>
          <p:cNvSpPr>
            <a:spLocks noGrp="1"/>
          </p:cNvSpPr>
          <p:nvPr>
            <p:ph idx="1"/>
          </p:nvPr>
        </p:nvSpPr>
        <p:spPr>
          <a:ln>
            <a:solidFill>
              <a:schemeClr val="tx2">
                <a:lumMod val="40000"/>
                <a:lumOff val="60000"/>
              </a:schemeClr>
            </a:solidFill>
          </a:ln>
        </p:spPr>
        <p:txBody>
          <a:bodyPr>
            <a:normAutofit fontScale="25000" lnSpcReduction="20000"/>
          </a:bodyPr>
          <a:lstStyle/>
          <a:p>
            <a:pPr marL="0" indent="0" algn="just">
              <a:buNone/>
            </a:pPr>
            <a:r>
              <a:rPr lang="pl-PL" dirty="0"/>
              <a:t>    </a:t>
            </a:r>
            <a:endParaRPr lang="pl-PL" dirty="0" smtClean="0"/>
          </a:p>
          <a:p>
            <a:pPr marL="0" indent="0" algn="just">
              <a:buNone/>
            </a:pPr>
            <a:endParaRPr lang="pl-PL" dirty="0"/>
          </a:p>
          <a:p>
            <a:pPr marL="0" indent="0" algn="just">
              <a:buNone/>
            </a:pPr>
            <a:r>
              <a:rPr lang="pl-PL" sz="8000" dirty="0"/>
              <a:t> </a:t>
            </a:r>
            <a:r>
              <a:rPr lang="pl-PL" sz="9600" dirty="0" smtClean="0"/>
              <a:t>Realizacja działań pomocowych przez Policję w zakresie przeciwdziałania przemocy w rodzinie  rozpoczyna </a:t>
            </a:r>
            <a:r>
              <a:rPr lang="pl-PL" sz="9600" dirty="0"/>
              <a:t>się od </a:t>
            </a:r>
            <a:r>
              <a:rPr lang="pl-PL" sz="9600" b="1" dirty="0"/>
              <a:t>interwencji </a:t>
            </a:r>
            <a:r>
              <a:rPr lang="pl-PL" sz="9600" b="1" dirty="0" smtClean="0"/>
              <a:t>domowej.</a:t>
            </a:r>
          </a:p>
          <a:p>
            <a:pPr marL="0" indent="0" algn="just">
              <a:buNone/>
            </a:pPr>
            <a:r>
              <a:rPr lang="pl-PL" sz="9600" b="1" dirty="0" smtClean="0"/>
              <a:t> </a:t>
            </a:r>
          </a:p>
          <a:p>
            <a:pPr algn="just">
              <a:buNone/>
              <a:defRPr/>
            </a:pPr>
            <a:r>
              <a:rPr lang="pl-PL" sz="9600" b="1" i="1" dirty="0"/>
              <a:t>Interwencja domowa </a:t>
            </a:r>
            <a:r>
              <a:rPr lang="pl-PL" sz="9600" i="1" dirty="0"/>
              <a:t>- jest to </a:t>
            </a:r>
            <a:r>
              <a:rPr lang="pl-PL" sz="9600" i="1" dirty="0" smtClean="0"/>
              <a:t>natychmiastowe podjęcie </a:t>
            </a:r>
            <a:r>
              <a:rPr lang="pl-PL" sz="9600" i="1" dirty="0"/>
              <a:t>czynności policyjnych, będących realizacją ustawowych </a:t>
            </a:r>
            <a:r>
              <a:rPr lang="pl-PL" sz="9600" i="1" dirty="0" smtClean="0"/>
              <a:t>obowiązków i </a:t>
            </a:r>
            <a:r>
              <a:rPr lang="pl-PL" sz="9600" i="1" dirty="0"/>
              <a:t>uprawnień </a:t>
            </a:r>
            <a:r>
              <a:rPr lang="pl-PL" sz="9600" i="1" dirty="0" smtClean="0"/>
              <a:t>Policji, w </a:t>
            </a:r>
            <a:r>
              <a:rPr lang="pl-PL" sz="9600" i="1" dirty="0"/>
              <a:t>mieszkaniu, domu lub innym miejscu prywatnym, </a:t>
            </a:r>
            <a:r>
              <a:rPr lang="pl-PL" sz="9600" i="1" dirty="0" smtClean="0"/>
              <a:t>w </a:t>
            </a:r>
            <a:r>
              <a:rPr lang="pl-PL" sz="9600" i="1" dirty="0"/>
              <a:t>związku </a:t>
            </a:r>
            <a:r>
              <a:rPr lang="pl-PL" sz="9600" i="1" dirty="0" smtClean="0"/>
              <a:t>z </a:t>
            </a:r>
            <a:r>
              <a:rPr lang="pl-PL" sz="9600" i="1" dirty="0"/>
              <a:t>naruszeniem norm prawnych lub zasad współżycia społecznego bądź zagrożenia ich naruszenia, w celu przywrócenia porządku, zapewnienia spokoju bądź ochrony bezpieczeństwa ludzi</a:t>
            </a:r>
            <a:r>
              <a:rPr lang="pl-PL" sz="9600" i="1" dirty="0" smtClean="0"/>
              <a:t>,</a:t>
            </a:r>
          </a:p>
          <a:p>
            <a:pPr algn="just">
              <a:buNone/>
              <a:defRPr/>
            </a:pPr>
            <a:endParaRPr lang="pl-PL" sz="9600" i="1" dirty="0"/>
          </a:p>
          <a:p>
            <a:pPr algn="just">
              <a:buNone/>
              <a:defRPr/>
            </a:pPr>
            <a:endParaRPr lang="pl-PL" sz="9600" i="1" dirty="0" smtClean="0"/>
          </a:p>
          <a:p>
            <a:pPr algn="just">
              <a:buNone/>
              <a:defRPr/>
            </a:pPr>
            <a:endParaRPr lang="pl-PL" sz="9600" i="1" dirty="0"/>
          </a:p>
          <a:p>
            <a:pPr algn="just">
              <a:buNone/>
              <a:defRPr/>
            </a:pPr>
            <a:endParaRPr lang="pl-PL" sz="9600" i="1" dirty="0" smtClean="0"/>
          </a:p>
          <a:p>
            <a:pPr algn="just">
              <a:buNone/>
              <a:defRPr/>
            </a:pPr>
            <a:endParaRPr lang="pl-PL" sz="2000" i="1" dirty="0"/>
          </a:p>
          <a:p>
            <a:pPr algn="just">
              <a:buNone/>
              <a:defRPr/>
            </a:pPr>
            <a:endParaRPr lang="pl-PL" sz="2000" i="1" dirty="0" smtClean="0"/>
          </a:p>
          <a:p>
            <a:pPr algn="just">
              <a:buNone/>
              <a:defRPr/>
            </a:pPr>
            <a:endParaRPr lang="pl-PL" sz="2000" i="1" dirty="0"/>
          </a:p>
          <a:p>
            <a:pPr algn="just">
              <a:buNone/>
              <a:defRPr/>
            </a:pPr>
            <a:endParaRPr lang="pl-PL" sz="2000" i="1" dirty="0" smtClean="0"/>
          </a:p>
          <a:p>
            <a:pPr algn="just">
              <a:buNone/>
              <a:defRPr/>
            </a:pPr>
            <a:endParaRPr lang="pl-PL" sz="2000" i="1" dirty="0"/>
          </a:p>
          <a:p>
            <a:pPr algn="just">
              <a:buNone/>
              <a:defRPr/>
            </a:pPr>
            <a:endParaRPr lang="pl-PL" sz="2900" i="1" dirty="0"/>
          </a:p>
          <a:p>
            <a:pPr>
              <a:buNone/>
              <a:defRPr/>
            </a:pPr>
            <a:r>
              <a:rPr lang="pl-PL" dirty="0" smtClean="0"/>
              <a:t>	</a:t>
            </a:r>
          </a:p>
          <a:p>
            <a:pPr algn="just">
              <a:buNone/>
              <a:defRPr/>
            </a:pPr>
            <a:r>
              <a:rPr lang="pl-PL" dirty="0" smtClean="0"/>
              <a:t>	</a:t>
            </a:r>
            <a:endParaRPr lang="pl-PL" dirty="0"/>
          </a:p>
        </p:txBody>
      </p:sp>
    </p:spTree>
    <p:extLst>
      <p:ext uri="{BB962C8B-B14F-4D97-AF65-F5344CB8AC3E}">
        <p14:creationId xmlns:p14="http://schemas.microsoft.com/office/powerpoint/2010/main" xmlns="" val="133520452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800" b="1" dirty="0" smtClean="0"/>
              <a:t>DZIAŁANIA PREWENCYJNE - INTERWENCJA</a:t>
            </a:r>
            <a:endParaRPr lang="pl-PL" sz="2800" b="1" dirty="0"/>
          </a:p>
        </p:txBody>
      </p:sp>
      <p:sp>
        <p:nvSpPr>
          <p:cNvPr id="3" name="Symbol zastępczy zawartości 2"/>
          <p:cNvSpPr>
            <a:spLocks noGrp="1"/>
          </p:cNvSpPr>
          <p:nvPr>
            <p:ph idx="1"/>
          </p:nvPr>
        </p:nvSpPr>
        <p:spPr>
          <a:ln>
            <a:solidFill>
              <a:schemeClr val="tx2">
                <a:lumMod val="40000"/>
                <a:lumOff val="60000"/>
              </a:schemeClr>
            </a:solidFill>
          </a:ln>
        </p:spPr>
        <p:txBody>
          <a:bodyPr>
            <a:noAutofit/>
          </a:bodyPr>
          <a:lstStyle/>
          <a:p>
            <a:pPr algn="just">
              <a:buNone/>
              <a:defRPr/>
            </a:pPr>
            <a:r>
              <a:rPr lang="pl-PL" sz="2000" dirty="0" smtClean="0"/>
              <a:t>	</a:t>
            </a:r>
          </a:p>
          <a:p>
            <a:pPr algn="just">
              <a:buNone/>
              <a:defRPr/>
            </a:pPr>
            <a:r>
              <a:rPr lang="pl-PL" sz="2000" dirty="0" smtClean="0"/>
              <a:t>		</a:t>
            </a:r>
            <a:r>
              <a:rPr lang="pl-PL" sz="2000" dirty="0"/>
              <a:t>W okresie 11 miesięcy 2011 roku policjanci Komendy Miejskiej Policji w Nowym Sączu na terenie Miasta Nowego Sącz </a:t>
            </a:r>
            <a:r>
              <a:rPr lang="pl-PL" sz="2000" b="1" dirty="0"/>
              <a:t>podjęli ogółem </a:t>
            </a:r>
            <a:r>
              <a:rPr lang="pl-PL" sz="2000" b="1" dirty="0" smtClean="0"/>
              <a:t>1137 </a:t>
            </a:r>
            <a:r>
              <a:rPr lang="pl-PL" sz="2000" b="1" dirty="0"/>
              <a:t>interwencji domowych. </a:t>
            </a:r>
            <a:endParaRPr lang="pl-PL" sz="2000" b="1" dirty="0" smtClean="0"/>
          </a:p>
          <a:p>
            <a:pPr algn="just">
              <a:buNone/>
              <a:defRPr/>
            </a:pPr>
            <a:endParaRPr lang="pl-PL" sz="2000" dirty="0" smtClean="0"/>
          </a:p>
          <a:p>
            <a:pPr algn="just">
              <a:buNone/>
              <a:defRPr/>
            </a:pPr>
            <a:r>
              <a:rPr lang="pl-PL" sz="2000" dirty="0" smtClean="0"/>
              <a:t>		Interwencja </a:t>
            </a:r>
            <a:r>
              <a:rPr lang="pl-PL" sz="2000" dirty="0"/>
              <a:t>może być podejmowana z własnej </a:t>
            </a:r>
            <a:r>
              <a:rPr lang="pl-PL" sz="2000" dirty="0" smtClean="0"/>
              <a:t>inicjatywy </a:t>
            </a:r>
            <a:r>
              <a:rPr lang="pl-PL" sz="2000" dirty="0"/>
              <a:t>lub na polecenie </a:t>
            </a:r>
            <a:r>
              <a:rPr lang="pl-PL" sz="2000" dirty="0" smtClean="0"/>
              <a:t>dyżurnego po zgłoszeniu przez  pokrzywdzonego,  czy też </a:t>
            </a:r>
            <a:r>
              <a:rPr lang="pl-PL" sz="2000" dirty="0"/>
              <a:t>osób trzecich. </a:t>
            </a:r>
            <a:endParaRPr lang="pl-PL" sz="2000" dirty="0" smtClean="0"/>
          </a:p>
          <a:p>
            <a:pPr algn="just">
              <a:buNone/>
              <a:defRPr/>
            </a:pPr>
            <a:r>
              <a:rPr lang="pl-PL" sz="2000" dirty="0"/>
              <a:t>	</a:t>
            </a:r>
            <a:r>
              <a:rPr lang="pl-PL" sz="2000" dirty="0" smtClean="0"/>
              <a:t>	Koniecznym </a:t>
            </a:r>
            <a:r>
              <a:rPr lang="pl-PL" sz="2000" dirty="0"/>
              <a:t>warunkiem </a:t>
            </a:r>
            <a:r>
              <a:rPr lang="pl-PL" sz="2000" dirty="0" smtClean="0"/>
              <a:t>bezpiecznego i </a:t>
            </a:r>
            <a:r>
              <a:rPr lang="pl-PL" sz="2000" dirty="0"/>
              <a:t>skutecznego przeprowadzenia interwencji jest posiadanie przez policjantów zwięzłej </a:t>
            </a:r>
            <a:r>
              <a:rPr lang="pl-PL" sz="2000" dirty="0" smtClean="0"/>
              <a:t/>
            </a:r>
            <a:br>
              <a:rPr lang="pl-PL" sz="2000" dirty="0" smtClean="0"/>
            </a:br>
            <a:r>
              <a:rPr lang="pl-PL" sz="2000" dirty="0" smtClean="0"/>
              <a:t>i </a:t>
            </a:r>
            <a:r>
              <a:rPr lang="pl-PL" sz="2000" dirty="0"/>
              <a:t>możliwie pełnej </a:t>
            </a:r>
            <a:r>
              <a:rPr lang="pl-PL" sz="2000" dirty="0" smtClean="0"/>
              <a:t>informacji o </a:t>
            </a:r>
            <a:r>
              <a:rPr lang="pl-PL" sz="2000" dirty="0"/>
              <a:t>zdarzeniu. Pozwala to na dobór odpowiednich sił, </a:t>
            </a:r>
            <a:r>
              <a:rPr lang="pl-PL" sz="2000" dirty="0" smtClean="0"/>
              <a:t>środków i </a:t>
            </a:r>
            <a:r>
              <a:rPr lang="pl-PL" sz="2000" dirty="0"/>
              <a:t>taktyki postępowania oraz na zachowanie środków ostrożności </a:t>
            </a:r>
            <a:r>
              <a:rPr lang="pl-PL" sz="2000" dirty="0" smtClean="0"/>
              <a:t>i </a:t>
            </a:r>
            <a:r>
              <a:rPr lang="pl-PL" sz="2000" dirty="0"/>
              <a:t>wzmożonej czujności</a:t>
            </a:r>
            <a:r>
              <a:rPr lang="pl-PL" sz="2000" dirty="0" smtClean="0"/>
              <a:t>.</a:t>
            </a:r>
          </a:p>
          <a:p>
            <a:pPr algn="just">
              <a:buNone/>
              <a:defRPr/>
            </a:pPr>
            <a:endParaRPr lang="pl-PL" sz="2000" dirty="0"/>
          </a:p>
          <a:p>
            <a:pPr algn="just">
              <a:buNone/>
              <a:defRPr/>
            </a:pPr>
            <a:r>
              <a:rPr lang="pl-PL" sz="2000" dirty="0" smtClean="0"/>
              <a:t>	</a:t>
            </a:r>
            <a:endParaRPr lang="pl-PL" sz="2000" b="1" dirty="0"/>
          </a:p>
        </p:txBody>
      </p:sp>
    </p:spTree>
    <p:extLst>
      <p:ext uri="{BB962C8B-B14F-4D97-AF65-F5344CB8AC3E}">
        <p14:creationId xmlns:p14="http://schemas.microsoft.com/office/powerpoint/2010/main" xmlns="" val="529453286"/>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2800" b="1" dirty="0"/>
              <a:t>DZIAŁANIA PREWENCYJNE - INTERWENCJA</a:t>
            </a:r>
            <a:endParaRPr lang="pl-PL" sz="2800" dirty="0"/>
          </a:p>
        </p:txBody>
      </p:sp>
      <p:sp>
        <p:nvSpPr>
          <p:cNvPr id="3" name="Symbol zastępczy zawartości 2"/>
          <p:cNvSpPr>
            <a:spLocks noGrp="1"/>
          </p:cNvSpPr>
          <p:nvPr>
            <p:ph idx="1"/>
          </p:nvPr>
        </p:nvSpPr>
        <p:spPr>
          <a:ln>
            <a:solidFill>
              <a:schemeClr val="tx2">
                <a:lumMod val="40000"/>
                <a:lumOff val="60000"/>
              </a:schemeClr>
            </a:solidFill>
          </a:ln>
        </p:spPr>
        <p:txBody>
          <a:bodyPr>
            <a:normAutofit/>
          </a:bodyPr>
          <a:lstStyle/>
          <a:p>
            <a:pPr marL="0" indent="0">
              <a:buNone/>
            </a:pPr>
            <a:r>
              <a:rPr lang="pl-PL" sz="2000" b="1" dirty="0" smtClean="0"/>
              <a:t>IZOLACJA NIETRZEŹWYCH SPRAWCÓW</a:t>
            </a:r>
          </a:p>
          <a:p>
            <a:pPr marL="0" indent="0" algn="just">
              <a:buNone/>
            </a:pPr>
            <a:r>
              <a:rPr lang="pl-PL" sz="2000" dirty="0" smtClean="0"/>
              <a:t>Jeżeli sprawca awantury domowej </a:t>
            </a:r>
            <a:r>
              <a:rPr lang="pl-PL" sz="2000" dirty="0"/>
              <a:t>jest nietrzeźwy, zachowuje się </a:t>
            </a:r>
            <a:r>
              <a:rPr lang="pl-PL" sz="2000" dirty="0" smtClean="0"/>
              <a:t>agresywnie, </a:t>
            </a:r>
            <a:r>
              <a:rPr lang="pl-PL" sz="2000" dirty="0"/>
              <a:t>na podstawie art. 40 ust. 1 i 2 </a:t>
            </a:r>
            <a:r>
              <a:rPr lang="pl-PL" sz="2000" dirty="0" smtClean="0"/>
              <a:t>ustawy o </a:t>
            </a:r>
            <a:r>
              <a:rPr lang="pl-PL" sz="2000" dirty="0"/>
              <a:t>wychowaniu w trzeźwości </a:t>
            </a:r>
            <a:r>
              <a:rPr lang="pl-PL" sz="2000" dirty="0" smtClean="0"/>
              <a:t/>
            </a:r>
            <a:br>
              <a:rPr lang="pl-PL" sz="2000" dirty="0" smtClean="0"/>
            </a:br>
            <a:r>
              <a:rPr lang="pl-PL" sz="2000" dirty="0" smtClean="0"/>
              <a:t>i </a:t>
            </a:r>
            <a:r>
              <a:rPr lang="pl-PL" sz="2000" dirty="0"/>
              <a:t>przeciwdziałaniu </a:t>
            </a:r>
            <a:r>
              <a:rPr lang="pl-PL" sz="2000" dirty="0" smtClean="0"/>
              <a:t>alkoholizmowi </a:t>
            </a:r>
            <a:r>
              <a:rPr lang="pl-PL" sz="2000" dirty="0"/>
              <a:t>osoby w stanie </a:t>
            </a:r>
            <a:r>
              <a:rPr lang="pl-PL" sz="2000" dirty="0" smtClean="0"/>
              <a:t>nietrzeźwości, </a:t>
            </a:r>
            <a:r>
              <a:rPr lang="pl-PL" sz="2000" dirty="0"/>
              <a:t>które zagrażają życiu lub zdrowiu innych osób mogą zostać doprowadzone do izby wytrzeźwień, a w razie jej braku do jednostki Policji </a:t>
            </a:r>
            <a:r>
              <a:rPr lang="pl-PL" sz="2000" dirty="0" smtClean="0"/>
              <a:t>(PDOZ) i </a:t>
            </a:r>
            <a:r>
              <a:rPr lang="pl-PL" sz="2000" dirty="0"/>
              <a:t>pozostają tam, aż do </a:t>
            </a:r>
            <a:r>
              <a:rPr lang="pl-PL" sz="2000" dirty="0" smtClean="0"/>
              <a:t>wytrzeźwienia.</a:t>
            </a:r>
          </a:p>
          <a:p>
            <a:pPr marL="0" indent="0" algn="just">
              <a:buNone/>
            </a:pPr>
            <a:r>
              <a:rPr lang="pl-PL" sz="2000" dirty="0" smtClean="0"/>
              <a:t>	W wyniku podejmowanych interwencji domowych, gdzie została założona Niebieska Karta w okresie 11 miesięcy 2011 roku ujawniono </a:t>
            </a:r>
            <a:r>
              <a:rPr lang="pl-PL" sz="2000" b="1" dirty="0" smtClean="0"/>
              <a:t>ogółem 79  sprawców </a:t>
            </a:r>
            <a:r>
              <a:rPr lang="pl-PL" sz="2000" dirty="0" smtClean="0"/>
              <a:t>przemocy domowej pod wpływem alkoholu, w tym:</a:t>
            </a:r>
          </a:p>
          <a:p>
            <a:pPr marL="0" indent="0" algn="just">
              <a:buNone/>
            </a:pPr>
            <a:r>
              <a:rPr lang="pl-PL" sz="2000" b="1" dirty="0" smtClean="0"/>
              <a:t>-     44  </a:t>
            </a:r>
            <a:r>
              <a:rPr lang="pl-PL" sz="2000" dirty="0" smtClean="0"/>
              <a:t>przewieziono do SOIK </a:t>
            </a:r>
            <a:r>
              <a:rPr lang="pl-PL" sz="2000" dirty="0" err="1" smtClean="0"/>
              <a:t>DONONiB</a:t>
            </a:r>
            <a:r>
              <a:rPr lang="pl-PL" sz="2000" dirty="0" smtClean="0"/>
              <a:t>,</a:t>
            </a:r>
          </a:p>
          <a:p>
            <a:pPr algn="just">
              <a:buFontTx/>
              <a:buChar char="-"/>
            </a:pPr>
            <a:r>
              <a:rPr lang="pl-PL" sz="2000" b="1" dirty="0" smtClean="0"/>
              <a:t>4</a:t>
            </a:r>
            <a:r>
              <a:rPr lang="pl-PL" sz="2000" dirty="0" smtClean="0"/>
              <a:t> przewieziono do Policyjnych Pomieszczeń dla Osób Zatrzymanych KMP,</a:t>
            </a:r>
          </a:p>
          <a:p>
            <a:pPr algn="just">
              <a:buFontTx/>
              <a:buChar char="-"/>
            </a:pPr>
            <a:r>
              <a:rPr lang="pl-PL" sz="2000" b="1" dirty="0" smtClean="0"/>
              <a:t>31</a:t>
            </a:r>
            <a:r>
              <a:rPr lang="pl-PL" sz="2000" dirty="0" smtClean="0"/>
              <a:t> pozostało w miejscu zamieszkania. </a:t>
            </a:r>
          </a:p>
        </p:txBody>
      </p:sp>
    </p:spTree>
    <p:extLst>
      <p:ext uri="{BB962C8B-B14F-4D97-AF65-F5344CB8AC3E}">
        <p14:creationId xmlns:p14="http://schemas.microsoft.com/office/powerpoint/2010/main" xmlns="" val="44079086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20000"/>
              <a:lumOff val="80000"/>
            </a:schemeClr>
          </a:solidFill>
        </p:spPr>
        <p:txBody>
          <a:bodyPr>
            <a:normAutofit/>
          </a:bodyPr>
          <a:lstStyle/>
          <a:p>
            <a:r>
              <a:rPr lang="pl-PL" sz="3600" b="1" dirty="0"/>
              <a:t>IZOLACJA NIETRZEŹWYCH </a:t>
            </a:r>
            <a:r>
              <a:rPr lang="pl-PL" sz="3600" b="1" dirty="0" smtClean="0"/>
              <a:t>SPRAWCÓW</a:t>
            </a:r>
            <a:endParaRPr lang="pl-PL" sz="36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0257626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04488093"/>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266</Words>
  <Application>Microsoft Office PowerPoint</Application>
  <PresentationFormat>Pokaz na ekranie (4:3)</PresentationFormat>
  <Paragraphs>184</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      REALIZACJA ZADAŃ W ZAKRESIE  PRZECIWDZIAŁANIA PRZEMOCY  W RODZINIE PRZEZ  KOMENDĘ MIEJSKĄ POLICJI  W NOWYM SĄCZU     </vt:lpstr>
      <vt:lpstr>WYKAZ PRZEPISÓW</vt:lpstr>
      <vt:lpstr>   .</vt:lpstr>
      <vt:lpstr> DZIAŁANIA PODEJMOWANE PRZEZ POLICJĘ  W ZAKRESIE PRZECIWDZIAŁANIA PRZEMOCY W RODZINIE</vt:lpstr>
      <vt:lpstr>Slajd 5</vt:lpstr>
      <vt:lpstr>DZIAŁANIA PREWENCYJNE - INTERWENCJA</vt:lpstr>
      <vt:lpstr>DZIAŁANIA PREWENCYJNE - INTERWENCJA</vt:lpstr>
      <vt:lpstr>DZIAŁANIA PREWENCYJNE - INTERWENCJA</vt:lpstr>
      <vt:lpstr>IZOLACJA NIETRZEŹWYCH SPRAWCÓW</vt:lpstr>
      <vt:lpstr>DZIAŁANIA PREWENCYJNE - PROCEDURA NIEBIESKIEJ KARTY  </vt:lpstr>
      <vt:lpstr>DZIAŁANIA PREWENCYJNE - PROCEDURA NIEBIESKIEJ KARTY  </vt:lpstr>
      <vt:lpstr>DZIAŁANIA PREWENCYJNE - PROCEDURA NIEBIESKIEJ KARTY  </vt:lpstr>
      <vt:lpstr>ILOŚĆ SPORZĄDZONYCH NIEBIESKICH KART  W OKRESIE 11 MIESIĘCY 2011 r.</vt:lpstr>
      <vt:lpstr>DZIAŁANIA PREWENCYJNE - PROCEDURA NIEBIESKIEJ KARTY  zadania dzielnicowego</vt:lpstr>
      <vt:lpstr>DZIAŁANIA PREWENCYJNE - PROCEDURA NIEBIESKIEJ KARTY  WSPÓŁPRACA</vt:lpstr>
      <vt:lpstr>DZIAŁANIA PREWENCYJNE - PROCEDURA NIEBIESKIEJ KARTY  WSPÓŁPRACA</vt:lpstr>
      <vt:lpstr>ADRESACI INFORMACJI</vt:lpstr>
      <vt:lpstr>DZIAŁANIA PREWENCYJNE - PROCEDURA NIEBIESKIEJ KARTY  WSPÓŁPRACA</vt:lpstr>
      <vt:lpstr>DZIAŁANIA  PROCESOWE</vt:lpstr>
      <vt:lpstr>DZIAŁANIA  PROCESOWE</vt:lpstr>
      <vt:lpstr>DZIAŁANIA  PROCESOWE</vt:lpstr>
      <vt:lpstr>DZIAŁANIA  PROCESOWE </vt:lpstr>
      <vt:lpstr>DZIAŁANIA  PROCESOWE – art. 207 kk</vt:lpstr>
      <vt:lpstr>DZIAŁANIA  PROCESOWE – art. 207 kk</vt:lpstr>
      <vt:lpstr>DOSKONALENIE ZAWODOWE</vt:lpstr>
      <vt:lpstr>Slajd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REALIZACJA ZADAŃ W ZAKRESIE  PRZECIWDZIAŁANIA PRZEMOCY  W RODZINIE  PRZEZ KOMENDĘ MIEJSKĄ POLICJI  W NOWYM SĄCZU    opracowała asp. mgr Barbara Leśniak</dc:title>
  <dc:creator>Leśniak Barbara</dc:creator>
  <cp:lastModifiedBy>Anna Migacz</cp:lastModifiedBy>
  <cp:revision>76</cp:revision>
  <cp:lastPrinted>2011-12-12T07:15:59Z</cp:lastPrinted>
  <dcterms:created xsi:type="dcterms:W3CDTF">2011-12-01T08:37:08Z</dcterms:created>
  <dcterms:modified xsi:type="dcterms:W3CDTF">2011-12-13T01:18:53Z</dcterms:modified>
</cp:coreProperties>
</file>